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7" r:id="rId2"/>
  </p:sldMasterIdLst>
  <p:notesMasterIdLst>
    <p:notesMasterId r:id="rId44"/>
  </p:notesMasterIdLst>
  <p:sldIdLst>
    <p:sldId id="256" r:id="rId3"/>
    <p:sldId id="677" r:id="rId4"/>
    <p:sldId id="700" r:id="rId5"/>
    <p:sldId id="639" r:id="rId6"/>
    <p:sldId id="415" r:id="rId7"/>
    <p:sldId id="444" r:id="rId8"/>
    <p:sldId id="426" r:id="rId9"/>
    <p:sldId id="421" r:id="rId10"/>
    <p:sldId id="422" r:id="rId11"/>
    <p:sldId id="423" r:id="rId12"/>
    <p:sldId id="428" r:id="rId13"/>
    <p:sldId id="698" r:id="rId14"/>
    <p:sldId id="394" r:id="rId15"/>
    <p:sldId id="679" r:id="rId16"/>
    <p:sldId id="685" r:id="rId17"/>
    <p:sldId id="686" r:id="rId18"/>
    <p:sldId id="699" r:id="rId19"/>
    <p:sldId id="697" r:id="rId20"/>
    <p:sldId id="678" r:id="rId21"/>
    <p:sldId id="680" r:id="rId22"/>
    <p:sldId id="682" r:id="rId23"/>
    <p:sldId id="683" r:id="rId24"/>
    <p:sldId id="687" r:id="rId25"/>
    <p:sldId id="688" r:id="rId26"/>
    <p:sldId id="395" r:id="rId27"/>
    <p:sldId id="681" r:id="rId28"/>
    <p:sldId id="689" r:id="rId29"/>
    <p:sldId id="690" r:id="rId30"/>
    <p:sldId id="691" r:id="rId31"/>
    <p:sldId id="695" r:id="rId32"/>
    <p:sldId id="696" r:id="rId33"/>
    <p:sldId id="692" r:id="rId34"/>
    <p:sldId id="694" r:id="rId35"/>
    <p:sldId id="693" r:id="rId36"/>
    <p:sldId id="701" r:id="rId37"/>
    <p:sldId id="706" r:id="rId38"/>
    <p:sldId id="705" r:id="rId39"/>
    <p:sldId id="707" r:id="rId40"/>
    <p:sldId id="514" r:id="rId41"/>
    <p:sldId id="676" r:id="rId42"/>
    <p:sldId id="515" r:id="rId43"/>
  </p:sldIdLst>
  <p:sldSz cx="9906000" cy="6858000" type="A4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536433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072866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9298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145731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682164" algn="l" defTabSz="107286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218597" algn="l" defTabSz="107286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755029" algn="l" defTabSz="107286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291462" algn="l" defTabSz="107286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142">
          <p15:clr>
            <a:srgbClr val="A4A3A4"/>
          </p15:clr>
        </p15:guide>
        <p15:guide id="3" pos="3120">
          <p15:clr>
            <a:srgbClr val="A4A3A4"/>
          </p15:clr>
        </p15:guide>
        <p15:guide id="4" pos="6144">
          <p15:clr>
            <a:srgbClr val="A4A3A4"/>
          </p15:clr>
        </p15:guide>
        <p15:guide id="5" pos="1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34CC8"/>
    <a:srgbClr val="AA72D4"/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88" autoAdjust="0"/>
    <p:restoredTop sz="96196" autoAdjust="0"/>
  </p:normalViewPr>
  <p:slideViewPr>
    <p:cSldViewPr>
      <p:cViewPr varScale="1">
        <p:scale>
          <a:sx n="66" d="100"/>
          <a:sy n="66" d="100"/>
        </p:scale>
        <p:origin x="1572" y="78"/>
      </p:cViewPr>
      <p:guideLst>
        <p:guide orient="horz" pos="2160"/>
        <p:guide orient="horz" pos="4142"/>
        <p:guide pos="3120"/>
        <p:guide pos="6144"/>
        <p:guide pos="192"/>
      </p:guideLst>
    </p:cSldViewPr>
  </p:slideViewPr>
  <p:outlineViewPr>
    <p:cViewPr>
      <p:scale>
        <a:sx n="33" d="100"/>
        <a:sy n="33" d="100"/>
      </p:scale>
      <p:origin x="0" y="275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/>
          </a:p>
        </p:txBody>
      </p:sp>
      <p:sp>
        <p:nvSpPr>
          <p:cNvPr id="235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87425" y="696913"/>
            <a:ext cx="503555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5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/>
          </a:p>
        </p:txBody>
      </p:sp>
      <p:sp>
        <p:nvSpPr>
          <p:cNvPr id="235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4FCB31F6-2FEA-4AF6-A608-EFC2F92AFC7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3660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1pPr>
    <a:lvl2pPr marL="536433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2pPr>
    <a:lvl3pPr marL="1072866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3pPr>
    <a:lvl4pPr marL="1609298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4pPr>
    <a:lvl5pPr marL="2145731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charset="0"/>
        <a:ea typeface="+mn-ea"/>
        <a:cs typeface="+mn-cs"/>
      </a:defRPr>
    </a:lvl5pPr>
    <a:lvl6pPr marL="2682164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18597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755029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291462" algn="l" defTabSz="1072866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30A2E1-1B38-4BF8-B99D-829810B97EF3}" type="slidenum">
              <a:rPr lang="en-US"/>
              <a:pPr/>
              <a:t>1</a:t>
            </a:fld>
            <a:endParaRPr lang="en-US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87425" y="696913"/>
            <a:ext cx="5035550" cy="3486150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732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42950" y="685800"/>
            <a:ext cx="8420100" cy="2127251"/>
          </a:xfrm>
        </p:spPr>
        <p:txBody>
          <a:bodyPr/>
          <a:lstStyle>
            <a:lvl1pPr algn="ctr">
              <a:defRPr sz="6800"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4648200"/>
            <a:ext cx="6934200" cy="1371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500"/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7A86BE39-BE3A-48C1-A045-FD1AD5F51305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6392" name="Rectangle 8" descr="Gold bar"/>
          <p:cNvSpPr>
            <a:spLocks noChangeArrowheads="1"/>
          </p:cNvSpPr>
          <p:nvPr/>
        </p:nvSpPr>
        <p:spPr bwMode="auto">
          <a:xfrm>
            <a:off x="247650" y="3532187"/>
            <a:ext cx="3109383" cy="2016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7287" tIns="53643" rIns="107287" bIns="53643" anchor="ctr"/>
          <a:lstStyle/>
          <a:p>
            <a:endParaRPr lang="en-US"/>
          </a:p>
        </p:txBody>
      </p:sp>
      <p:sp>
        <p:nvSpPr>
          <p:cNvPr id="16393" name="Rectangle 9" descr="Orange bar"/>
          <p:cNvSpPr>
            <a:spLocks noChangeArrowheads="1"/>
          </p:cNvSpPr>
          <p:nvPr/>
        </p:nvSpPr>
        <p:spPr bwMode="auto">
          <a:xfrm>
            <a:off x="3357034" y="3532187"/>
            <a:ext cx="3109383" cy="2016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7287" tIns="53643" rIns="107287" bIns="53643" anchor="ctr"/>
          <a:lstStyle/>
          <a:p>
            <a:endParaRPr lang="en-US"/>
          </a:p>
        </p:txBody>
      </p:sp>
      <p:sp>
        <p:nvSpPr>
          <p:cNvPr id="16394" name="Rectangle 10" descr="Slate bar"/>
          <p:cNvSpPr>
            <a:spLocks noChangeArrowheads="1"/>
          </p:cNvSpPr>
          <p:nvPr/>
        </p:nvSpPr>
        <p:spPr bwMode="auto">
          <a:xfrm>
            <a:off x="6466417" y="3532187"/>
            <a:ext cx="3109383" cy="20161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7287" tIns="53643" rIns="107287" bIns="53643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9"/>
          </a:xfrm>
        </p:spPr>
        <p:txBody>
          <a:bodyPr/>
          <a:lstStyle>
            <a:lvl1pPr algn="l"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800"/>
            </a:lvl1pPr>
            <a:lvl2pPr marL="536433" indent="0">
              <a:buNone/>
              <a:defRPr sz="3300"/>
            </a:lvl2pPr>
            <a:lvl3pPr marL="1072866" indent="0">
              <a:buNone/>
              <a:defRPr sz="2800"/>
            </a:lvl3pPr>
            <a:lvl4pPr marL="1609298" indent="0">
              <a:buNone/>
              <a:defRPr sz="2300"/>
            </a:lvl4pPr>
            <a:lvl5pPr marL="2145731" indent="0">
              <a:buNone/>
              <a:defRPr sz="2300"/>
            </a:lvl5pPr>
            <a:lvl6pPr marL="2682164" indent="0">
              <a:buNone/>
              <a:defRPr sz="2300"/>
            </a:lvl6pPr>
            <a:lvl7pPr marL="3218597" indent="0">
              <a:buNone/>
              <a:defRPr sz="2300"/>
            </a:lvl7pPr>
            <a:lvl8pPr marL="3755029" indent="0">
              <a:buNone/>
              <a:defRPr sz="2300"/>
            </a:lvl8pPr>
            <a:lvl9pPr marL="4291462" indent="0">
              <a:buNone/>
              <a:defRPr sz="2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B8B324D-0E9B-4FB3-82FE-512DFC8E607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78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AF928C-1304-4FCF-B1FE-E58E659C20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20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81850" y="277813"/>
            <a:ext cx="2228850" cy="585311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5300" y="277813"/>
            <a:ext cx="6521450" cy="585311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7BF457-1B89-4FB8-B5B6-2396275BD80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16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7814"/>
            <a:ext cx="8915400" cy="11398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0"/>
            <a:ext cx="437515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5035550" y="1600201"/>
            <a:ext cx="437515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5035550" y="3941763"/>
            <a:ext cx="4375150" cy="21891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95300" y="6248400"/>
            <a:ext cx="23114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384550" y="6248400"/>
            <a:ext cx="31369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99300" y="6248400"/>
            <a:ext cx="2311400" cy="457200"/>
          </a:xfrm>
        </p:spPr>
        <p:txBody>
          <a:bodyPr/>
          <a:lstStyle>
            <a:lvl1pPr>
              <a:defRPr/>
            </a:lvl1pPr>
          </a:lstStyle>
          <a:p>
            <a:fld id="{D6290E6F-4E3F-41C2-8AB3-35077E51D9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434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7814"/>
            <a:ext cx="8915400" cy="11398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95300" y="1600200"/>
            <a:ext cx="4375150" cy="4530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5035550" y="1600200"/>
            <a:ext cx="4375150" cy="45307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95300" y="6248400"/>
            <a:ext cx="23114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384550" y="6248400"/>
            <a:ext cx="31369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099300" y="6248400"/>
            <a:ext cx="2311400" cy="457200"/>
          </a:xfrm>
        </p:spPr>
        <p:txBody>
          <a:bodyPr/>
          <a:lstStyle>
            <a:lvl1pPr>
              <a:defRPr/>
            </a:lvl1pPr>
          </a:lstStyle>
          <a:p>
            <a:fld id="{9A41DC2D-CE22-4452-9330-733326E99D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92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200" y="1143001"/>
            <a:ext cx="9398000" cy="52578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D6D15D-A852-4CD8-9A3A-849FE3857B67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60660"/>
            <a:ext cx="1066800" cy="65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2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372600" y="6553200"/>
            <a:ext cx="533400" cy="228600"/>
          </a:xfrm>
        </p:spPr>
        <p:txBody>
          <a:bodyPr/>
          <a:lstStyle>
            <a:lvl1pPr>
              <a:defRPr/>
            </a:lvl1pPr>
          </a:lstStyle>
          <a:p>
            <a:fld id="{3BD6D15D-A852-4CD8-9A3A-849FE3857B67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/>
          </p:nvPr>
        </p:nvSpPr>
        <p:spPr>
          <a:xfrm>
            <a:off x="330200" y="1066800"/>
            <a:ext cx="9423400" cy="639763"/>
          </a:xfrm>
          <a:noFill/>
          <a:ln>
            <a:noFill/>
          </a:ln>
          <a:effectLst/>
        </p:spPr>
        <p:txBody>
          <a:bodyPr vert="horz" wrap="square" lIns="107287" tIns="53643" rIns="107287" bIns="53643" numCol="1" anchor="ctr" anchorCtr="0" compatLnSpc="1">
            <a:prstTxWarp prst="textNoShape">
              <a:avLst/>
            </a:prstTxWarp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60660"/>
            <a:ext cx="1066800" cy="65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2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300"/>
            </a:lvl1pPr>
            <a:lvl2pPr marL="536433" indent="0">
              <a:buNone/>
              <a:defRPr sz="2100"/>
            </a:lvl2pPr>
            <a:lvl3pPr marL="1072866" indent="0">
              <a:buNone/>
              <a:defRPr sz="1900"/>
            </a:lvl3pPr>
            <a:lvl4pPr marL="1609298" indent="0">
              <a:buNone/>
              <a:defRPr sz="1600"/>
            </a:lvl4pPr>
            <a:lvl5pPr marL="2145731" indent="0">
              <a:buNone/>
              <a:defRPr sz="1600"/>
            </a:lvl5pPr>
            <a:lvl6pPr marL="2682164" indent="0">
              <a:buNone/>
              <a:defRPr sz="1600"/>
            </a:lvl6pPr>
            <a:lvl7pPr marL="3218597" indent="0">
              <a:buNone/>
              <a:defRPr sz="1600"/>
            </a:lvl7pPr>
            <a:lvl8pPr marL="3755029" indent="0">
              <a:buNone/>
              <a:defRPr sz="1600"/>
            </a:lvl8pPr>
            <a:lvl9pPr marL="4291462" indent="0">
              <a:buNone/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2AD331-EFAC-41D9-9F12-FD8D4C8312B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066801"/>
            <a:ext cx="4375150" cy="5410200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5550" y="1066801"/>
            <a:ext cx="4375150" cy="5410200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220379-1FF7-439A-909F-B9047C7E4C8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4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9525000" cy="6858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300" y="1112837"/>
            <a:ext cx="4376870" cy="63976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300" y="1828800"/>
            <a:ext cx="4376870" cy="45720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32112" y="1112837"/>
            <a:ext cx="4378590" cy="63976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32112" y="1828800"/>
            <a:ext cx="4378590" cy="4572000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FA7283-45F0-4CF9-ACA0-2CA7741825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94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AD4388-AEAC-466B-9ED3-FD44F0FA8AA6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60660"/>
            <a:ext cx="1066800" cy="65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E59A81-AC6A-4000-B556-C65FD0078067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60660"/>
            <a:ext cx="1066800" cy="65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576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2" y="273049"/>
            <a:ext cx="3259006" cy="1162051"/>
          </a:xfrm>
        </p:spPr>
        <p:txBody>
          <a:bodyPr/>
          <a:lstStyle>
            <a:lvl1pPr algn="l"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2971" y="273052"/>
            <a:ext cx="5537729" cy="5853113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2" y="1435102"/>
            <a:ext cx="3259006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E0CFC6-C2D9-443C-A7CF-290065ED626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834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14626" y="1"/>
            <a:ext cx="943897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7287" tIns="53643" rIns="107287" bIns="5364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0200" y="1793875"/>
            <a:ext cx="9398000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7287" tIns="53643" rIns="107287" bIns="5364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95300" y="6553200"/>
            <a:ext cx="2311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7287" tIns="53643" rIns="107287" bIns="5364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384550" y="6553200"/>
            <a:ext cx="3136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7287" tIns="53643" rIns="107287" bIns="53643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endParaRPr lang="en-US"/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296400" y="6553200"/>
            <a:ext cx="609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7287" tIns="53643" rIns="107287" bIns="5364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맑은 고딕" pitchFamily="50" charset="-127"/>
                <a:ea typeface="맑은 고딕" pitchFamily="50" charset="-127"/>
              </a:defRPr>
            </a:lvl1pPr>
          </a:lstStyle>
          <a:p>
            <a:fld id="{938A4918-E4C7-4C66-94BB-F06A3F6B590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367" name="Rectangle 7" descr="Gold bar"/>
          <p:cNvSpPr>
            <a:spLocks noChangeArrowheads="1"/>
          </p:cNvSpPr>
          <p:nvPr/>
        </p:nvSpPr>
        <p:spPr bwMode="auto">
          <a:xfrm>
            <a:off x="0" y="0"/>
            <a:ext cx="247650" cy="228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7287" tIns="53643" rIns="107287" bIns="53643" anchor="ctr"/>
          <a:lstStyle/>
          <a:p>
            <a:pPr algn="ctr" eaLnBrk="1" hangingPunct="1"/>
            <a:endParaRPr 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auto">
          <a:xfrm>
            <a:off x="304800" y="990600"/>
            <a:ext cx="94488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7287" tIns="53643" rIns="107287" bIns="53643"/>
          <a:lstStyle/>
          <a:p>
            <a:endParaRPr 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69" name="Rectangle 9" descr="Orange bar"/>
          <p:cNvSpPr>
            <a:spLocks noChangeArrowheads="1"/>
          </p:cNvSpPr>
          <p:nvPr/>
        </p:nvSpPr>
        <p:spPr bwMode="auto">
          <a:xfrm>
            <a:off x="0" y="2286000"/>
            <a:ext cx="247650" cy="228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7287" tIns="53643" rIns="107287" bIns="53643" anchor="ctr"/>
          <a:lstStyle/>
          <a:p>
            <a:pPr algn="ctr" eaLnBrk="1" hangingPunct="1"/>
            <a:endParaRPr 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370" name="Rectangle 10" descr="Slate bar"/>
          <p:cNvSpPr>
            <a:spLocks noChangeArrowheads="1"/>
          </p:cNvSpPr>
          <p:nvPr/>
        </p:nvSpPr>
        <p:spPr bwMode="auto">
          <a:xfrm>
            <a:off x="0" y="4572000"/>
            <a:ext cx="247650" cy="228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07287" tIns="53643" rIns="107287" bIns="53643" anchor="ctr"/>
          <a:lstStyle/>
          <a:p>
            <a:pPr algn="ctr" eaLnBrk="1" hangingPunct="1"/>
            <a:endParaRPr 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1" name="Picture 5" descr="E:\project_document\2013년\MangoSystem\영문100자소개\Mango_01.png"/>
          <p:cNvPicPr>
            <a:picLocks noChangeAspect="1" noChangeArrowheads="1"/>
          </p:cNvPicPr>
          <p:nvPr userDrawn="1"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66700" y="6561031"/>
            <a:ext cx="800100" cy="271569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71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맑은 고딕" pitchFamily="50" charset="-127"/>
          <a:ea typeface="맑은 고딕" pitchFamily="50" charset="-127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Times New Roman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Times New Roman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Times New Roman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Times New Roman" pitchFamily="18" charset="0"/>
        </a:defRPr>
      </a:lvl5pPr>
      <a:lvl6pPr marL="536433" algn="l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Times New Roman" pitchFamily="18" charset="0"/>
        </a:defRPr>
      </a:lvl6pPr>
      <a:lvl7pPr marL="1072866" algn="l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Times New Roman" pitchFamily="18" charset="0"/>
        </a:defRPr>
      </a:lvl7pPr>
      <a:lvl8pPr marL="1609298" algn="l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Times New Roman" pitchFamily="18" charset="0"/>
        </a:defRPr>
      </a:lvl8pPr>
      <a:lvl9pPr marL="2145731" algn="l" rtl="0" fontAlgn="base">
        <a:spcBef>
          <a:spcPct val="0"/>
        </a:spcBef>
        <a:spcAft>
          <a:spcPct val="0"/>
        </a:spcAft>
        <a:defRPr sz="5200">
          <a:solidFill>
            <a:schemeClr val="tx2"/>
          </a:solidFill>
          <a:latin typeface="Times New Roman" pitchFamily="18" charset="0"/>
        </a:defRPr>
      </a:lvl9pPr>
    </p:titleStyle>
    <p:bodyStyle>
      <a:lvl1pPr marL="402325" indent="-402325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itchFamily="2" charset="2"/>
        <a:buChar char="p"/>
        <a:defRPr sz="33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71703" indent="-33527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n"/>
        <a:defRPr sz="28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1341082" indent="-268216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p"/>
        <a:defRPr sz="23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1877515" indent="-268216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2413947" indent="-268216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2950380" indent="-268216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3486813" indent="-268216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4023246" indent="-268216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4559678" indent="-268216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7.png"/><Relationship Id="rId4" Type="http://schemas.openxmlformats.org/officeDocument/2006/relationships/hyperlink" Target="mailto:mapplus@gmail.com" TargetMode="Externa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://openlayers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leafletjs.com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tags" Target="../tags/tag54.xml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18.jpeg"/><Relationship Id="rId2" Type="http://schemas.openxmlformats.org/officeDocument/2006/relationships/tags" Target="../tags/tag53.xml"/><Relationship Id="rId16" Type="http://schemas.openxmlformats.org/officeDocument/2006/relationships/image" Target="../media/image7.png"/><Relationship Id="rId1" Type="http://schemas.openxmlformats.org/officeDocument/2006/relationships/tags" Target="../tags/tag52.xml"/><Relationship Id="rId6" Type="http://schemas.openxmlformats.org/officeDocument/2006/relationships/image" Target="../media/image11.jpe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3.png"/><Relationship Id="rId1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osgeo-kr-edu" TargetMode="External"/><Relationship Id="rId2" Type="http://schemas.openxmlformats.org/officeDocument/2006/relationships/hyperlink" Target="http://osgeo.kr/219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tags" Target="../tags/tag57.xml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18.jpeg"/><Relationship Id="rId2" Type="http://schemas.openxmlformats.org/officeDocument/2006/relationships/tags" Target="../tags/tag56.xml"/><Relationship Id="rId16" Type="http://schemas.openxmlformats.org/officeDocument/2006/relationships/image" Target="../media/image7.png"/><Relationship Id="rId1" Type="http://schemas.openxmlformats.org/officeDocument/2006/relationships/tags" Target="../tags/tag55.xml"/><Relationship Id="rId6" Type="http://schemas.openxmlformats.org/officeDocument/2006/relationships/image" Target="../media/image11.jpe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3.png"/><Relationship Id="rId1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docs.geoserver.org/stable/en/user/filter/function_reference.html#filter-function-reference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ourceforge.net/projects/geoserver/files/GeoServer/2.8.4/extensions/geoserver-2.8.4-wps-plugin.zip" TargetMode="External"/><Relationship Id="rId2" Type="http://schemas.openxmlformats.org/officeDocument/2006/relationships/hyperlink" Target="https://github.com/MapPlus/spatial_statistics_for_geotools_udi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ourceforge.net/projects/mango-spatialstatistics/files/GeoServer/gs-wps-spatialstatistics-2.8.1.jar" TargetMode="External"/><Relationship Id="rId4" Type="http://schemas.openxmlformats.org/officeDocument/2006/relationships/hyperlink" Target="https://sourceforge.net/projects/mango-spatialstatistics/files/GeoServer/gt-process-spatialstatistics-14.1.jar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pplus/spatial_statistics_for_geotools_udig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qgis.org/ko/site/forusers/download.html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tags" Target="../tags/tag60.xml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18.jpeg"/><Relationship Id="rId2" Type="http://schemas.openxmlformats.org/officeDocument/2006/relationships/tags" Target="../tags/tag59.xml"/><Relationship Id="rId16" Type="http://schemas.openxmlformats.org/officeDocument/2006/relationships/image" Target="../media/image7.png"/><Relationship Id="rId1" Type="http://schemas.openxmlformats.org/officeDocument/2006/relationships/tags" Target="../tags/tag58.xml"/><Relationship Id="rId6" Type="http://schemas.openxmlformats.org/officeDocument/2006/relationships/image" Target="../media/image11.jpe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3.png"/><Relationship Id="rId14" Type="http://schemas.openxmlformats.org/officeDocument/2006/relationships/image" Target="../media/image1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geoserver/gwc/service/wms" TargetMode="External"/><Relationship Id="rId2" Type="http://schemas.openxmlformats.org/officeDocument/2006/relationships/hyperlink" Target="http://localhost:8080/geoserver/wms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osgeo-kr-edu" TargetMode="External"/><Relationship Id="rId2" Type="http://schemas.openxmlformats.org/officeDocument/2006/relationships/hyperlink" Target="https://github.com/mapplus/foss4gkorea2016-ws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tags" Target="../tags/tag63.xml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18.jpeg"/><Relationship Id="rId2" Type="http://schemas.openxmlformats.org/officeDocument/2006/relationships/tags" Target="../tags/tag62.xml"/><Relationship Id="rId16" Type="http://schemas.openxmlformats.org/officeDocument/2006/relationships/image" Target="../media/image7.png"/><Relationship Id="rId1" Type="http://schemas.openxmlformats.org/officeDocument/2006/relationships/tags" Target="../tags/tag61.xml"/><Relationship Id="rId6" Type="http://schemas.openxmlformats.org/officeDocument/2006/relationships/image" Target="../media/image11.jpe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3.png"/><Relationship Id="rId14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5.png"/><Relationship Id="rId3" Type="http://schemas.openxmlformats.org/officeDocument/2006/relationships/tags" Target="../tags/tag4.xml"/><Relationship Id="rId7" Type="http://schemas.openxmlformats.org/officeDocument/2006/relationships/image" Target="../media/image4.png"/><Relationship Id="rId12" Type="http://schemas.openxmlformats.org/officeDocument/2006/relationships/image" Target="../media/image6.png"/><Relationship Id="rId17" Type="http://schemas.openxmlformats.org/officeDocument/2006/relationships/image" Target="../media/image18.jpeg"/><Relationship Id="rId2" Type="http://schemas.openxmlformats.org/officeDocument/2006/relationships/tags" Target="../tags/tag3.xml"/><Relationship Id="rId16" Type="http://schemas.openxmlformats.org/officeDocument/2006/relationships/image" Target="../media/image7.png"/><Relationship Id="rId1" Type="http://schemas.openxmlformats.org/officeDocument/2006/relationships/tags" Target="../tags/tag2.xml"/><Relationship Id="rId6" Type="http://schemas.openxmlformats.org/officeDocument/2006/relationships/image" Target="../media/image11.jpeg"/><Relationship Id="rId11" Type="http://schemas.openxmlformats.org/officeDocument/2006/relationships/image" Target="../media/image5.png"/><Relationship Id="rId5" Type="http://schemas.openxmlformats.org/officeDocument/2006/relationships/image" Target="../media/image10.png"/><Relationship Id="rId15" Type="http://schemas.openxmlformats.org/officeDocument/2006/relationships/image" Target="../media/image17.png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3.png"/><Relationship Id="rId14" Type="http://schemas.openxmlformats.org/officeDocument/2006/relationships/image" Target="../media/image1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s.google.com/group/osgeo-kr" TargetMode="External"/><Relationship Id="rId2" Type="http://schemas.openxmlformats.org/officeDocument/2006/relationships/hyperlink" Target="http://osgeo.kr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2016.foss4g.org/" TargetMode="Externa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www.transifex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26" Type="http://schemas.openxmlformats.org/officeDocument/2006/relationships/tags" Target="../tags/tag30.xml"/><Relationship Id="rId39" Type="http://schemas.openxmlformats.org/officeDocument/2006/relationships/tags" Target="../tags/tag43.xml"/><Relationship Id="rId3" Type="http://schemas.openxmlformats.org/officeDocument/2006/relationships/tags" Target="../tags/tag7.xml"/><Relationship Id="rId21" Type="http://schemas.openxmlformats.org/officeDocument/2006/relationships/tags" Target="../tags/tag25.xml"/><Relationship Id="rId34" Type="http://schemas.openxmlformats.org/officeDocument/2006/relationships/tags" Target="../tags/tag38.xml"/><Relationship Id="rId42" Type="http://schemas.openxmlformats.org/officeDocument/2006/relationships/tags" Target="../tags/tag46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tags" Target="../tags/tag29.xml"/><Relationship Id="rId33" Type="http://schemas.openxmlformats.org/officeDocument/2006/relationships/tags" Target="../tags/tag37.xml"/><Relationship Id="rId38" Type="http://schemas.openxmlformats.org/officeDocument/2006/relationships/tags" Target="../tags/tag42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tags" Target="../tags/tag24.xml"/><Relationship Id="rId29" Type="http://schemas.openxmlformats.org/officeDocument/2006/relationships/tags" Target="../tags/tag33.xml"/><Relationship Id="rId41" Type="http://schemas.openxmlformats.org/officeDocument/2006/relationships/tags" Target="../tags/tag45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tags" Target="../tags/tag28.xml"/><Relationship Id="rId32" Type="http://schemas.openxmlformats.org/officeDocument/2006/relationships/tags" Target="../tags/tag36.xml"/><Relationship Id="rId37" Type="http://schemas.openxmlformats.org/officeDocument/2006/relationships/tags" Target="../tags/tag41.xml"/><Relationship Id="rId40" Type="http://schemas.openxmlformats.org/officeDocument/2006/relationships/tags" Target="../tags/tag44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23" Type="http://schemas.openxmlformats.org/officeDocument/2006/relationships/tags" Target="../tags/tag27.xml"/><Relationship Id="rId28" Type="http://schemas.openxmlformats.org/officeDocument/2006/relationships/tags" Target="../tags/tag32.xml"/><Relationship Id="rId36" Type="http://schemas.openxmlformats.org/officeDocument/2006/relationships/tags" Target="../tags/tag40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31" Type="http://schemas.openxmlformats.org/officeDocument/2006/relationships/tags" Target="../tags/tag35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tags" Target="../tags/tag26.xml"/><Relationship Id="rId27" Type="http://schemas.openxmlformats.org/officeDocument/2006/relationships/tags" Target="../tags/tag31.xml"/><Relationship Id="rId30" Type="http://schemas.openxmlformats.org/officeDocument/2006/relationships/tags" Target="../tags/tag34.xml"/><Relationship Id="rId35" Type="http://schemas.openxmlformats.org/officeDocument/2006/relationships/tags" Target="../tags/tag39.xml"/><Relationship Id="rId43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7.xml"/><Relationship Id="rId5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24.png"/><Relationship Id="rId5" Type="http://schemas.openxmlformats.org/officeDocument/2006/relationships/image" Target="../media/image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1225549"/>
            <a:ext cx="9372600" cy="2127251"/>
          </a:xfrm>
        </p:spPr>
        <p:txBody>
          <a:bodyPr>
            <a:normAutofit/>
          </a:bodyPr>
          <a:lstStyle/>
          <a:p>
            <a:r>
              <a:rPr lang="en-US" altLang="ko-KR" sz="5400" dirty="0" smtClean="0"/>
              <a:t>Advanced GeoServer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2400" dirty="0" smtClean="0">
                <a:solidFill>
                  <a:schemeClr val="bg1"/>
                </a:solidFill>
              </a:rPr>
              <a:t>-</a:t>
            </a: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r>
              <a:rPr lang="en-US" altLang="ko-KR" sz="2700" dirty="0" smtClean="0"/>
              <a:t>-FOSS4G Korea 2016 Workshop-</a:t>
            </a:r>
            <a:r>
              <a:rPr lang="en-US" altLang="ko-KR" sz="2700" dirty="0" smtClean="0">
                <a:solidFill>
                  <a:schemeClr val="bg1"/>
                </a:solidFill>
              </a:rPr>
              <a:t>.</a:t>
            </a:r>
            <a:endParaRPr lang="ko-KR" altLang="en-US" sz="27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38600" y="5767758"/>
            <a:ext cx="5715000" cy="785442"/>
          </a:xfrm>
        </p:spPr>
        <p:txBody>
          <a:bodyPr wrap="square">
            <a:spAutoFit/>
          </a:bodyPr>
          <a:lstStyle/>
          <a:p>
            <a:pPr algn="r"/>
            <a:r>
              <a:rPr lang="en-US" altLang="ko-KR" sz="2000" dirty="0" smtClean="0"/>
              <a:t>Mango System </a:t>
            </a:r>
            <a:r>
              <a:rPr lang="en-US" altLang="ko-KR" sz="2000" dirty="0" err="1" smtClean="0"/>
              <a:t>inc.</a:t>
            </a:r>
            <a:endParaRPr lang="en-US" altLang="ko-KR" sz="2000" dirty="0" smtClean="0"/>
          </a:p>
          <a:p>
            <a:pPr algn="r"/>
            <a:r>
              <a:rPr lang="ko-KR" altLang="en-US" sz="2000" dirty="0" err="1" smtClean="0"/>
              <a:t>이민파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(</a:t>
            </a:r>
            <a:r>
              <a:rPr lang="en-US" altLang="ko-KR" sz="2000" dirty="0" smtClean="0">
                <a:hlinkClick r:id="rId4"/>
              </a:rPr>
              <a:t>mapplus@gmail.com</a:t>
            </a:r>
            <a:r>
              <a:rPr lang="en-US" altLang="ko-KR" sz="2000" dirty="0" smtClean="0"/>
              <a:t>)</a:t>
            </a:r>
          </a:p>
        </p:txBody>
      </p:sp>
      <p:pic>
        <p:nvPicPr>
          <p:cNvPr id="6" name="Picture 5" descr="E:\project_document\2013년\MangoSystem\영문100자소개\Mango_0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1" y="6239197"/>
            <a:ext cx="990599" cy="336228"/>
          </a:xfrm>
          <a:prstGeom prst="rect">
            <a:avLst/>
          </a:prstGeom>
          <a:noFill/>
        </p:spPr>
      </p:pic>
      <p:sp>
        <p:nvSpPr>
          <p:cNvPr id="7" name="직사각형 6"/>
          <p:cNvSpPr/>
          <p:nvPr/>
        </p:nvSpPr>
        <p:spPr>
          <a:xfrm>
            <a:off x="6172200" y="4549170"/>
            <a:ext cx="350520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altLang="ko-KR" dirty="0" smtClean="0">
                <a:latin typeface="+mn-ea"/>
              </a:rPr>
              <a:t>2016</a:t>
            </a:r>
            <a:r>
              <a:rPr lang="ko-KR" altLang="en-US" dirty="0" smtClean="0">
                <a:latin typeface="+mn-ea"/>
              </a:rPr>
              <a:t>년 </a:t>
            </a:r>
            <a:r>
              <a:rPr lang="en-US" altLang="ko-KR" dirty="0" smtClean="0">
                <a:latin typeface="+mn-ea"/>
              </a:rPr>
              <a:t>9</a:t>
            </a:r>
            <a:r>
              <a:rPr lang="ko-KR" altLang="en-US" dirty="0" smtClean="0">
                <a:latin typeface="+mn-ea"/>
              </a:rPr>
              <a:t>월 </a:t>
            </a:r>
            <a:r>
              <a:rPr lang="en-US" altLang="ko-KR" dirty="0" smtClean="0">
                <a:latin typeface="+mn-ea"/>
              </a:rPr>
              <a:t>2</a:t>
            </a:r>
            <a:r>
              <a:rPr lang="ko-KR" altLang="en-US" dirty="0" smtClean="0">
                <a:latin typeface="+mn-ea"/>
              </a:rPr>
              <a:t>일</a:t>
            </a:r>
            <a:endParaRPr lang="en-US" altLang="ko-KR" dirty="0" smtClean="0">
              <a:latin typeface="+mn-ea"/>
            </a:endParaRPr>
          </a:p>
          <a:p>
            <a:pPr algn="r">
              <a:spcBef>
                <a:spcPct val="50000"/>
              </a:spcBef>
            </a:pPr>
            <a:r>
              <a:rPr lang="en-US" altLang="ko-KR" dirty="0" smtClean="0">
                <a:latin typeface="+mn-ea"/>
              </a:rPr>
              <a:t>FOSS4G Korea 2016 Workshop</a:t>
            </a:r>
            <a:endParaRPr lang="ko-KR" altLang="en-US" dirty="0" smtClean="0">
              <a:latin typeface="+mn-ea"/>
            </a:endParaRPr>
          </a:p>
        </p:txBody>
      </p:sp>
      <p:pic>
        <p:nvPicPr>
          <p:cNvPr id="10" name="Picture 2" descr="블로그 이미지"/>
          <p:cNvPicPr>
            <a:picLocks noChangeAspect="1" noChangeArrowheads="1"/>
          </p:cNvPicPr>
          <p:nvPr/>
        </p:nvPicPr>
        <p:blipFill>
          <a:blip r:embed="rId6" cstate="print"/>
          <a:srcRect t="12295" b="20082"/>
          <a:stretch>
            <a:fillRect/>
          </a:stretch>
        </p:blipFill>
        <p:spPr bwMode="auto">
          <a:xfrm>
            <a:off x="304801" y="40341"/>
            <a:ext cx="1752600" cy="995025"/>
          </a:xfrm>
          <a:prstGeom prst="rect">
            <a:avLst/>
          </a:prstGeom>
          <a:noFill/>
        </p:spPr>
      </p:pic>
      <p:pic>
        <p:nvPicPr>
          <p:cNvPr id="8" name="Picture 8" descr="geoserver-logo-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14258" y="3810133"/>
            <a:ext cx="1440160" cy="456935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23258" y="3810000"/>
            <a:ext cx="1219200" cy="457200"/>
            <a:chOff x="3728864" y="1060965"/>
            <a:chExt cx="1427336" cy="567835"/>
          </a:xfrm>
        </p:grpSpPr>
        <p:pic>
          <p:nvPicPr>
            <p:cNvPr id="11" name="Picture 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318000" y="1130570"/>
              <a:ext cx="8382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728864" y="1060965"/>
              <a:ext cx="576064" cy="56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3" name="Picture 27" descr="geotools-logo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2895600" y="3810000"/>
            <a:ext cx="1741018" cy="457200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035418" y="3810000"/>
            <a:ext cx="1557338" cy="402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60660"/>
            <a:ext cx="1371600" cy="837704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uDig</a:t>
            </a:r>
            <a:r>
              <a:rPr lang="en-US" altLang="ko-KR" dirty="0" smtClean="0"/>
              <a:t> GIS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ko-KR" dirty="0"/>
              <a:t>User-friendly Desktop Internet GIS</a:t>
            </a:r>
            <a:endParaRPr lang="ko-KR" altLang="en-US" dirty="0"/>
          </a:p>
        </p:txBody>
      </p:sp>
      <p:grpSp>
        <p:nvGrpSpPr>
          <p:cNvPr id="7" name="그룹 6"/>
          <p:cNvGrpSpPr/>
          <p:nvPr/>
        </p:nvGrpSpPr>
        <p:grpSpPr>
          <a:xfrm>
            <a:off x="5486400" y="144346"/>
            <a:ext cx="1656184" cy="719708"/>
            <a:chOff x="3008784" y="5661248"/>
            <a:chExt cx="1400175" cy="647700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008784" y="5661248"/>
              <a:ext cx="704850" cy="64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618384" y="5770786"/>
              <a:ext cx="790575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330200" y="1793875"/>
            <a:ext cx="9398000" cy="1635125"/>
          </a:xfrm>
        </p:spPr>
        <p:txBody>
          <a:bodyPr>
            <a:normAutofit lnSpcReduction="10000"/>
          </a:bodyPr>
          <a:lstStyle/>
          <a:p>
            <a:r>
              <a:rPr lang="ko-KR" altLang="en-US" sz="2000" dirty="0" smtClean="0"/>
              <a:t>공식 사이트 </a:t>
            </a:r>
            <a:r>
              <a:rPr lang="en-US" altLang="ko-KR" sz="2000" dirty="0" smtClean="0"/>
              <a:t>: http://udig.refractions.net/</a:t>
            </a:r>
          </a:p>
          <a:p>
            <a:r>
              <a:rPr lang="en-US" altLang="ko-KR" sz="2000" dirty="0" smtClean="0"/>
              <a:t>License       : Eclipse Public License(EPL) &amp; Refractions BSD License</a:t>
            </a:r>
          </a:p>
          <a:p>
            <a:r>
              <a:rPr lang="ko-KR" altLang="en-US" sz="2000" dirty="0" smtClean="0"/>
              <a:t>특징 및 기능</a:t>
            </a:r>
            <a:r>
              <a:rPr lang="en-US" altLang="ko-KR" sz="2000" dirty="0" smtClean="0"/>
              <a:t>:</a:t>
            </a:r>
          </a:p>
          <a:p>
            <a:pPr lvl="1"/>
            <a:r>
              <a:rPr lang="en-US" altLang="ko-KR" sz="1500" dirty="0" err="1" smtClean="0"/>
              <a:t>LocationTech</a:t>
            </a:r>
            <a:r>
              <a:rPr lang="en-US" altLang="ko-KR" sz="1500" dirty="0" smtClean="0"/>
              <a:t> Incubation Project</a:t>
            </a:r>
          </a:p>
          <a:p>
            <a:pPr lvl="1"/>
            <a:r>
              <a:rPr lang="en-US" altLang="ko-KR" sz="1500" dirty="0" smtClean="0"/>
              <a:t>Eclipse RCP </a:t>
            </a:r>
            <a:r>
              <a:rPr lang="ko-KR" altLang="en-US" sz="1500" dirty="0" smtClean="0"/>
              <a:t>기반의 데스크톱 </a:t>
            </a:r>
            <a:r>
              <a:rPr lang="en-US" altLang="ko-KR" sz="1500" dirty="0" smtClean="0"/>
              <a:t>GIS </a:t>
            </a:r>
            <a:r>
              <a:rPr lang="ko-KR" altLang="en-US" sz="1500" dirty="0" smtClean="0"/>
              <a:t>프로그램</a:t>
            </a:r>
            <a:r>
              <a:rPr lang="en-US" altLang="ko-KR" sz="1500" dirty="0" smtClean="0"/>
              <a:t>, </a:t>
            </a:r>
            <a:r>
              <a:rPr lang="ko-KR" altLang="en-US" sz="1500" dirty="0" smtClean="0"/>
              <a:t>망고시스템 </a:t>
            </a:r>
            <a:r>
              <a:rPr lang="en-US" altLang="ko-KR" sz="1500" dirty="0" smtClean="0"/>
              <a:t>KOPSS </a:t>
            </a:r>
            <a:r>
              <a:rPr lang="ko-KR" altLang="en-US" sz="1500" dirty="0" smtClean="0"/>
              <a:t>관리도구 활용</a:t>
            </a:r>
            <a:endParaRPr lang="ko-KR" altLang="en-US" sz="1500" dirty="0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4" cstate="print"/>
          <a:srcRect l="13602" t="1008" r="14872"/>
          <a:stretch>
            <a:fillRect/>
          </a:stretch>
        </p:blipFill>
        <p:spPr bwMode="auto">
          <a:xfrm>
            <a:off x="609600" y="3429000"/>
            <a:ext cx="4025409" cy="3132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6" name="Picture 2" descr="http://1.bp.blogspot.com/-4guzByoqfVQ/UFtjehZrhII/AAAAAAAAAlo/YoPQPGkhiOg/s1600/udig_multipleringbuff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0" y="3429000"/>
            <a:ext cx="4800600" cy="31464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OpenLayers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Open </a:t>
            </a:r>
            <a:r>
              <a:rPr lang="en-US" altLang="ko-KR" dirty="0"/>
              <a:t>source </a:t>
            </a:r>
            <a:r>
              <a:rPr lang="en-US" altLang="ko-KR" dirty="0" smtClean="0"/>
              <a:t>JavaScript </a:t>
            </a:r>
            <a:r>
              <a:rPr lang="en-US" altLang="ko-KR" dirty="0"/>
              <a:t>library for displaying map data in web browsers</a:t>
            </a:r>
            <a:endParaRPr lang="ko-KR" altLang="en-US" dirty="0"/>
          </a:p>
        </p:txBody>
      </p:sp>
      <p:pic>
        <p:nvPicPr>
          <p:cNvPr id="7" name="Picture 18" descr="openlayers_logo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4953000" y="279397"/>
            <a:ext cx="2267074" cy="430744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0200" y="1793875"/>
            <a:ext cx="9398000" cy="163512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 smtClean="0"/>
              <a:t>공식 사이트 </a:t>
            </a:r>
            <a:r>
              <a:rPr lang="en-US" altLang="ko-KR" sz="2000" dirty="0" smtClean="0"/>
              <a:t>: </a:t>
            </a:r>
            <a:r>
              <a:rPr lang="en-US" altLang="ko-KR" sz="2000" dirty="0" smtClean="0">
                <a:hlinkClick r:id="rId4"/>
              </a:rPr>
              <a:t>http://openlayers.org/</a:t>
            </a:r>
            <a:r>
              <a:rPr lang="en-US" altLang="ko-KR" sz="2000" dirty="0" smtClean="0"/>
              <a:t> , http://www.indiegogo.com/ol3</a:t>
            </a:r>
          </a:p>
          <a:p>
            <a:r>
              <a:rPr lang="en-US" altLang="ko-KR" sz="2000" dirty="0" smtClean="0"/>
              <a:t>License       : 2-clause BSD License (FreeBSD)</a:t>
            </a:r>
          </a:p>
          <a:p>
            <a:r>
              <a:rPr lang="ko-KR" altLang="en-US" sz="2000" dirty="0" smtClean="0"/>
              <a:t>특징 및 기능</a:t>
            </a:r>
            <a:r>
              <a:rPr lang="en-US" altLang="ko-KR" sz="2000" dirty="0" smtClean="0"/>
              <a:t>:</a:t>
            </a:r>
          </a:p>
          <a:p>
            <a:pPr lvl="1"/>
            <a:r>
              <a:rPr lang="ko-KR" altLang="en-US" sz="1500" dirty="0" smtClean="0"/>
              <a:t>국내외 </a:t>
            </a:r>
            <a:r>
              <a:rPr lang="en-US" altLang="ko-KR" sz="1500" dirty="0" smtClean="0"/>
              <a:t>Web GIS </a:t>
            </a:r>
            <a:r>
              <a:rPr lang="ko-KR" altLang="en-US" sz="1500" dirty="0" smtClean="0"/>
              <a:t>개발에 가장 많이 활용되는 자바스크립트 </a:t>
            </a:r>
            <a:r>
              <a:rPr lang="ko-KR" altLang="en-US" sz="1500" dirty="0" err="1" smtClean="0"/>
              <a:t>맵</a:t>
            </a:r>
            <a:r>
              <a:rPr lang="ko-KR" altLang="en-US" sz="1500" dirty="0" smtClean="0"/>
              <a:t> 라이브러리</a:t>
            </a:r>
            <a:endParaRPr lang="en-US" altLang="ko-KR" sz="1500" dirty="0" smtClean="0"/>
          </a:p>
          <a:p>
            <a:pPr lvl="1"/>
            <a:r>
              <a:rPr lang="ko-KR" altLang="en-US" sz="1500" dirty="0" smtClean="0"/>
              <a:t>현재 </a:t>
            </a:r>
            <a:r>
              <a:rPr lang="en-US" altLang="ko-KR" sz="1500" dirty="0" smtClean="0"/>
              <a:t>3.0 </a:t>
            </a:r>
            <a:r>
              <a:rPr lang="ko-KR" altLang="en-US" sz="1500" dirty="0" smtClean="0"/>
              <a:t>버전 출시와 함께 </a:t>
            </a:r>
            <a:r>
              <a:rPr lang="en-US" altLang="ko-KR" sz="1500" dirty="0" smtClean="0"/>
              <a:t>Web</a:t>
            </a:r>
            <a:r>
              <a:rPr lang="ko-KR" altLang="en-US" sz="1500" dirty="0" smtClean="0"/>
              <a:t> </a:t>
            </a:r>
            <a:r>
              <a:rPr lang="en-US" altLang="ko-KR" sz="1500" dirty="0" smtClean="0"/>
              <a:t>GL </a:t>
            </a:r>
            <a:r>
              <a:rPr lang="ko-KR" altLang="en-US" sz="1500" dirty="0" smtClean="0"/>
              <a:t>기반의 </a:t>
            </a:r>
            <a:r>
              <a:rPr lang="en-US" altLang="ko-KR" sz="1500" dirty="0" smtClean="0"/>
              <a:t>Cesium.js</a:t>
            </a:r>
            <a:r>
              <a:rPr lang="ko-KR" altLang="en-US" sz="1500" dirty="0" smtClean="0"/>
              <a:t>와 </a:t>
            </a:r>
            <a:r>
              <a:rPr lang="en-US" altLang="ko-KR" sz="1500" dirty="0" smtClean="0"/>
              <a:t>3D Globe</a:t>
            </a:r>
            <a:r>
              <a:rPr lang="ko-KR" altLang="en-US" sz="1500" dirty="0" smtClean="0"/>
              <a:t>까지 포함 개발</a:t>
            </a:r>
            <a:endParaRPr lang="en-US" altLang="ko-KR" sz="1500" dirty="0" smtClean="0"/>
          </a:p>
          <a:p>
            <a:pPr lvl="1"/>
            <a:r>
              <a:rPr lang="ko-KR" altLang="en-US" sz="1500" dirty="0" smtClean="0"/>
              <a:t>국가공간정보통합체계</a:t>
            </a:r>
            <a:r>
              <a:rPr lang="en-US" altLang="ko-KR" sz="1500" dirty="0" smtClean="0"/>
              <a:t>, </a:t>
            </a:r>
            <a:r>
              <a:rPr lang="en-US" altLang="ko-KR" sz="1500" dirty="0" err="1" smtClean="0"/>
              <a:t>VWorld</a:t>
            </a:r>
            <a:r>
              <a:rPr lang="ko-KR" altLang="en-US" sz="1500" dirty="0" smtClean="0"/>
              <a:t>를 포함하여 대부분의 국내 웹 </a:t>
            </a:r>
            <a:r>
              <a:rPr lang="en-US" altLang="ko-KR" sz="1500" dirty="0" smtClean="0"/>
              <a:t>GIS</a:t>
            </a:r>
            <a:r>
              <a:rPr lang="ko-KR" altLang="en-US" sz="1500" dirty="0" smtClean="0"/>
              <a:t>의 클라이언트로 활용</a:t>
            </a:r>
            <a:endParaRPr lang="ko-KR" altLang="en-US" sz="1500" dirty="0"/>
          </a:p>
        </p:txBody>
      </p:sp>
      <p:pic>
        <p:nvPicPr>
          <p:cNvPr id="34817" name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1" y="3657600"/>
            <a:ext cx="46482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8" name="Picture 2" descr="C:\Users\MapPlus\Desktop\20131001\노후불량율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53000" y="3661229"/>
            <a:ext cx="4953000" cy="29141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Leaflet JS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텍스트 개체 틀 4"/>
          <p:cNvSpPr>
            <a:spLocks noGrp="1"/>
          </p:cNvSpPr>
          <p:nvPr/>
        </p:nvSpPr>
        <p:spPr bwMode="auto">
          <a:xfrm>
            <a:off x="228600" y="1143000"/>
            <a:ext cx="94234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7287" tIns="53643" rIns="107287" bIns="53643" numCol="1" anchor="ctr" anchorCtr="0" compatLnSpc="1">
            <a:prstTxWarp prst="textNoShape">
              <a:avLst/>
            </a:prstTxWarp>
            <a:no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defRPr lang="en-US" sz="28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marL="536433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None/>
              <a:defRPr sz="23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072866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None/>
              <a:defRPr sz="21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9298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None/>
              <a:defRPr sz="1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145731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None/>
              <a:defRPr sz="19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682164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None/>
              <a:defRPr sz="1900" b="1">
                <a:solidFill>
                  <a:schemeClr val="tx1"/>
                </a:solidFill>
                <a:latin typeface="+mn-lt"/>
              </a:defRPr>
            </a:lvl6pPr>
            <a:lvl7pPr marL="3218597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None/>
              <a:defRPr sz="1900" b="1">
                <a:solidFill>
                  <a:schemeClr val="tx1"/>
                </a:solidFill>
                <a:latin typeface="+mn-lt"/>
              </a:defRPr>
            </a:lvl7pPr>
            <a:lvl8pPr marL="3755029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None/>
              <a:defRPr sz="1900" b="1">
                <a:solidFill>
                  <a:schemeClr val="tx1"/>
                </a:solidFill>
                <a:latin typeface="+mn-lt"/>
              </a:defRPr>
            </a:lvl8pPr>
            <a:lvl9pPr marL="4291462" indent="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None/>
              <a:defRPr sz="1900" b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ko-KR" sz="2400" dirty="0" smtClean="0"/>
              <a:t>Open source </a:t>
            </a:r>
            <a:r>
              <a:rPr lang="en-US" altLang="ko-KR" sz="2400" dirty="0"/>
              <a:t>JavaScript library for mobile-friendly interactive maps</a:t>
            </a:r>
            <a:endParaRPr lang="ko-KR" altLang="en-US" sz="2400" dirty="0"/>
          </a:p>
        </p:txBody>
      </p:sp>
      <p:sp>
        <p:nvSpPr>
          <p:cNvPr id="12" name="내용 개체 틀 2"/>
          <p:cNvSpPr>
            <a:spLocks noGrp="1"/>
          </p:cNvSpPr>
          <p:nvPr/>
        </p:nvSpPr>
        <p:spPr bwMode="auto">
          <a:xfrm>
            <a:off x="228600" y="1870075"/>
            <a:ext cx="9398000" cy="163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7287" tIns="53643" rIns="107287" bIns="53643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402325" indent="-402325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33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71703" indent="-33527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341082" indent="-26821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3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877515" indent="-268216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413947" indent="-268216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950380" indent="-268216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3486813" indent="-268216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4023246" indent="-268216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4559678" indent="-268216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sz="2000" dirty="0" smtClean="0"/>
              <a:t>공식 사이트 </a:t>
            </a:r>
            <a:r>
              <a:rPr lang="en-US" altLang="ko-KR" sz="2000" dirty="0" smtClean="0"/>
              <a:t>: </a:t>
            </a:r>
            <a:r>
              <a:rPr lang="en-US" altLang="ko-KR" sz="2000" dirty="0">
                <a:hlinkClick r:id="rId2"/>
              </a:rPr>
              <a:t>http://</a:t>
            </a:r>
            <a:r>
              <a:rPr lang="en-US" altLang="ko-KR" sz="2000" dirty="0" smtClean="0">
                <a:hlinkClick r:id="rId2"/>
              </a:rPr>
              <a:t>leafletjs.com</a:t>
            </a:r>
            <a:endParaRPr lang="en-US" altLang="ko-KR" sz="2000" dirty="0" smtClean="0"/>
          </a:p>
          <a:p>
            <a:r>
              <a:rPr lang="en-US" altLang="ko-KR" sz="2000" dirty="0" smtClean="0"/>
              <a:t>License       : 2-clause BSD License (FreeBSD)</a:t>
            </a:r>
          </a:p>
          <a:p>
            <a:r>
              <a:rPr lang="ko-KR" altLang="en-US" sz="2000" dirty="0" smtClean="0"/>
              <a:t>특징 및 기능</a:t>
            </a:r>
            <a:r>
              <a:rPr lang="en-US" altLang="ko-KR" sz="2000" dirty="0" smtClean="0"/>
              <a:t>:</a:t>
            </a:r>
          </a:p>
          <a:p>
            <a:pPr lvl="1"/>
            <a:r>
              <a:rPr lang="ko-KR" altLang="en-US" sz="1500" dirty="0" smtClean="0"/>
              <a:t>국내외 </a:t>
            </a:r>
            <a:r>
              <a:rPr lang="en-US" altLang="ko-KR" sz="1500" dirty="0" smtClean="0"/>
              <a:t>Web GIS </a:t>
            </a:r>
            <a:r>
              <a:rPr lang="ko-KR" altLang="en-US" sz="1500" dirty="0" smtClean="0"/>
              <a:t>개발에 많이 활용되는 자바스크립트 </a:t>
            </a:r>
            <a:r>
              <a:rPr lang="ko-KR" altLang="en-US" sz="1500" dirty="0" err="1" smtClean="0"/>
              <a:t>맵</a:t>
            </a:r>
            <a:r>
              <a:rPr lang="ko-KR" altLang="en-US" sz="1500" dirty="0" smtClean="0"/>
              <a:t> 라이브러리</a:t>
            </a:r>
            <a:endParaRPr lang="en-US" altLang="ko-KR" sz="1500" dirty="0" smtClean="0"/>
          </a:p>
          <a:p>
            <a:pPr lvl="1"/>
            <a:r>
              <a:rPr lang="en-US" altLang="ko-KR" sz="1500" dirty="0" err="1"/>
              <a:t>MapBox</a:t>
            </a:r>
            <a:r>
              <a:rPr lang="en-US" altLang="ko-KR" sz="1500" dirty="0"/>
              <a:t>(http://</a:t>
            </a:r>
            <a:r>
              <a:rPr lang="en-US" altLang="ko-KR" sz="1500" dirty="0" smtClean="0"/>
              <a:t>mapbox.com)</a:t>
            </a:r>
            <a:r>
              <a:rPr lang="ko-KR" altLang="en-US" sz="1500" dirty="0" smtClean="0"/>
              <a:t>의 </a:t>
            </a:r>
            <a:r>
              <a:rPr lang="en-US" altLang="ko-KR" sz="1500" dirty="0"/>
              <a:t>Vladimir </a:t>
            </a:r>
            <a:r>
              <a:rPr lang="en-US" altLang="ko-KR" sz="1500" dirty="0" err="1" smtClean="0"/>
              <a:t>Agafonkin</a:t>
            </a:r>
            <a:r>
              <a:rPr lang="ko-KR" altLang="en-US" sz="1500" dirty="0" smtClean="0"/>
              <a:t>에 의해 개발</a:t>
            </a:r>
            <a:endParaRPr lang="en-US" altLang="ko-KR" sz="1500" dirty="0" smtClean="0"/>
          </a:p>
          <a:p>
            <a:pPr lvl="1"/>
            <a:r>
              <a:rPr lang="ko-KR" altLang="en-US" sz="1500" dirty="0" smtClean="0"/>
              <a:t>경량의 </a:t>
            </a:r>
            <a:r>
              <a:rPr lang="ko-KR" altLang="en-US" sz="1500" dirty="0" err="1" smtClean="0"/>
              <a:t>모바일환경</a:t>
            </a:r>
            <a:r>
              <a:rPr lang="ko-KR" altLang="en-US" sz="1500" dirty="0" smtClean="0"/>
              <a:t> 친화적</a:t>
            </a:r>
            <a:endParaRPr lang="ko-KR" altLang="en-US" sz="15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6041" r="2441"/>
          <a:stretch/>
        </p:blipFill>
        <p:spPr>
          <a:xfrm>
            <a:off x="304800" y="3547874"/>
            <a:ext cx="4679290" cy="30592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3561307"/>
            <a:ext cx="5715000" cy="3045769"/>
          </a:xfrm>
          <a:prstGeom prst="rect">
            <a:avLst/>
          </a:prstGeom>
        </p:spPr>
      </p:pic>
      <p:pic>
        <p:nvPicPr>
          <p:cNvPr id="15" name="Picture 2" descr="Leafle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739" y="134037"/>
            <a:ext cx="2443818" cy="64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99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Configuration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AD331-EFAC-41D9-9F12-FD8D4C8312B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5" name="그림 6" descr="OSGeo_logo_750_317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750" y="0"/>
            <a:ext cx="23812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qgis_log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0034" y="0"/>
            <a:ext cx="682771" cy="764704"/>
          </a:xfrm>
          <a:prstGeom prst="rect">
            <a:avLst/>
          </a:prstGeom>
        </p:spPr>
      </p:pic>
      <p:pic>
        <p:nvPicPr>
          <p:cNvPr id="7" name="Picture 8" descr="geoserver-logo-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45858" y="739817"/>
            <a:ext cx="1440160" cy="456935"/>
          </a:xfrm>
          <a:prstGeom prst="rect">
            <a:avLst/>
          </a:prstGeom>
        </p:spPr>
      </p:pic>
      <p:pic>
        <p:nvPicPr>
          <p:cNvPr id="8" name="Picture 9" descr="스크린샷 2010-11-23 오후 2.14.46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4391" y="1052736"/>
            <a:ext cx="755153" cy="761777"/>
          </a:xfrm>
          <a:prstGeom prst="rect">
            <a:avLst/>
          </a:prstGeom>
        </p:spPr>
      </p:pic>
      <p:pic>
        <p:nvPicPr>
          <p:cNvPr id="9" name="Picture 10" descr="mapfish_white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1922" y="0"/>
            <a:ext cx="856456" cy="456777"/>
          </a:xfrm>
          <a:prstGeom prst="rect">
            <a:avLst/>
          </a:prstGeom>
        </p:spPr>
      </p:pic>
      <p:pic>
        <p:nvPicPr>
          <p:cNvPr id="10" name="Picture 14" descr="openlayers_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1722" y="177800"/>
            <a:ext cx="1549400" cy="294386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465738" y="772933"/>
            <a:ext cx="936104" cy="351811"/>
            <a:chOff x="3728864" y="1060965"/>
            <a:chExt cx="1427336" cy="567835"/>
          </a:xfrm>
        </p:grpSpPr>
        <p:pic>
          <p:nvPicPr>
            <p:cNvPr id="12" name="Picture 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318000" y="1130570"/>
              <a:ext cx="8382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728864" y="1060965"/>
              <a:ext cx="576064" cy="56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" name="Picture 23" descr="banner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7761882" y="1395204"/>
            <a:ext cx="1152128" cy="305604"/>
          </a:xfrm>
          <a:prstGeom prst="rect">
            <a:avLst/>
          </a:prstGeom>
        </p:spPr>
      </p:pic>
      <p:pic>
        <p:nvPicPr>
          <p:cNvPr id="15" name="Picture 2" descr="GeoNod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93730" y="1346877"/>
            <a:ext cx="1152128" cy="399968"/>
          </a:xfrm>
          <a:prstGeom prst="rect">
            <a:avLst/>
          </a:prstGeom>
          <a:noFill/>
        </p:spPr>
      </p:pic>
      <p:pic>
        <p:nvPicPr>
          <p:cNvPr id="16" name="Picture 26" descr="gdal-logo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5385618" y="44624"/>
            <a:ext cx="504056" cy="504056"/>
          </a:xfrm>
          <a:prstGeom prst="rect">
            <a:avLst/>
          </a:prstGeom>
        </p:spPr>
      </p:pic>
      <p:pic>
        <p:nvPicPr>
          <p:cNvPr id="17" name="Picture 27" descr="geotools-logo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5277370" y="836712"/>
            <a:ext cx="1044352" cy="274252"/>
          </a:xfrm>
          <a:prstGeom prst="rect">
            <a:avLst/>
          </a:prstGeom>
        </p:spPr>
      </p:pic>
      <p:pic>
        <p:nvPicPr>
          <p:cNvPr id="18" name="Picture 2" descr="http://www.alpix.com/3d/worldwin/WWJ/NASA_WorldWind_Logo_NoShadow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241602" y="1365176"/>
            <a:ext cx="1040459" cy="335632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04800" y="5889625"/>
            <a:ext cx="563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2000" b="1" dirty="0" smtClean="0">
                <a:latin typeface="+mn-ea"/>
                <a:ea typeface="+mn-ea"/>
              </a:rPr>
              <a:t>- 일러두기 </a:t>
            </a:r>
            <a:r>
              <a:rPr lang="en-US" altLang="ko-KR" sz="2000" b="1" dirty="0" smtClean="0">
                <a:latin typeface="+mn-ea"/>
                <a:ea typeface="+mn-ea"/>
              </a:rPr>
              <a:t>-</a:t>
            </a:r>
            <a:endParaRPr lang="en-US" altLang="ko-KR" sz="1400" dirty="0" smtClean="0"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+mn-ea"/>
                <a:ea typeface="+mn-ea"/>
              </a:rPr>
              <a:t>본 자료는 모두 </a:t>
            </a:r>
            <a:r>
              <a:rPr lang="en-US" altLang="ko-KR" sz="1400" dirty="0" smtClean="0">
                <a:latin typeface="+mn-ea"/>
                <a:ea typeface="+mn-ea"/>
              </a:rPr>
              <a:t>Creative Commons License CC-BY-NC</a:t>
            </a:r>
            <a:r>
              <a:rPr lang="ko-KR" altLang="en-US" sz="1400" dirty="0" smtClean="0">
                <a:latin typeface="+mn-ea"/>
                <a:ea typeface="+mn-ea"/>
              </a:rPr>
              <a:t>을 따릅니다</a:t>
            </a:r>
            <a:r>
              <a:rPr lang="en-US" altLang="ko-KR" sz="1400" dirty="0" smtClean="0">
                <a:latin typeface="+mn-ea"/>
                <a:ea typeface="+mn-ea"/>
              </a:rPr>
              <a:t>.</a:t>
            </a:r>
            <a:endParaRPr lang="en-US" sz="14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Configuration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공간정보아카데미 오픈소스</a:t>
            </a:r>
            <a:r>
              <a:rPr lang="en-US" altLang="ko-KR" dirty="0" smtClean="0"/>
              <a:t>GIS </a:t>
            </a:r>
            <a:r>
              <a:rPr lang="ko-KR" altLang="en-US" dirty="0" smtClean="0"/>
              <a:t>기초과정 중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Day3_PostGIS&amp;GeoServer_xxxxxxxx.pptx </a:t>
            </a:r>
          </a:p>
          <a:p>
            <a:pPr lvl="2"/>
            <a:r>
              <a:rPr lang="en-US" altLang="ko-KR" dirty="0" smtClean="0"/>
              <a:t>6. </a:t>
            </a:r>
            <a:r>
              <a:rPr lang="ko-KR" altLang="en-US" dirty="0" smtClean="0"/>
              <a:t>성능향상 전략 참조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자료 </a:t>
            </a:r>
            <a:r>
              <a:rPr lang="ko-KR" altLang="en-US" dirty="0" err="1" smtClean="0"/>
              <a:t>받는곳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osgeo.kr/219</a:t>
            </a:r>
            <a:endParaRPr lang="en-US" altLang="ko-KR" dirty="0" smtClean="0"/>
          </a:p>
          <a:p>
            <a:pPr lvl="1"/>
            <a:r>
              <a:rPr lang="en-US" altLang="ko-KR" dirty="0">
                <a:hlinkClick r:id="rId3"/>
              </a:rPr>
              <a:t>http://tinyurl.com/osgeo-kr-edu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4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Configuration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Administrator </a:t>
            </a:r>
            <a:r>
              <a:rPr lang="en-US" altLang="ko-KR" dirty="0" smtClean="0"/>
              <a:t>UI</a:t>
            </a:r>
          </a:p>
          <a:p>
            <a:r>
              <a:rPr lang="ko-KR" altLang="en-US" dirty="0" smtClean="0"/>
              <a:t>전역 환경설정</a:t>
            </a:r>
            <a:endParaRPr lang="en-US" altLang="ko-KR" dirty="0" smtClean="0"/>
          </a:p>
          <a:p>
            <a:pPr lvl="1"/>
            <a:r>
              <a:rPr lang="en-US" altLang="ko-KR" dirty="0"/>
              <a:t>Capabilities </a:t>
            </a:r>
            <a:r>
              <a:rPr lang="ko-KR" altLang="en-US" dirty="0"/>
              <a:t>문서의 데이터와 구성 </a:t>
            </a:r>
            <a:r>
              <a:rPr lang="ko-KR" altLang="en-US" dirty="0" smtClean="0"/>
              <a:t>문제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소수점 이하 유효 </a:t>
            </a:r>
            <a:r>
              <a:rPr lang="ko-KR" altLang="en-US" dirty="0" err="1" smtClean="0"/>
              <a:t>자리수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문자셋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로그 정책과 로그 위치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08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Configuration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GeoServer </a:t>
            </a:r>
            <a:r>
              <a:rPr lang="ko-KR" altLang="en-US" dirty="0" smtClean="0"/>
              <a:t>설치 폴더 </a:t>
            </a:r>
            <a:r>
              <a:rPr lang="en-US" altLang="ko-KR" dirty="0" smtClean="0"/>
              <a:t>WEB-INF/web.xml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ENABLE_JSONP</a:t>
            </a:r>
          </a:p>
          <a:p>
            <a:pPr lvl="2"/>
            <a:r>
              <a:rPr lang="en-US" altLang="ko-KR" dirty="0" smtClean="0"/>
              <a:t>true/false</a:t>
            </a:r>
            <a:endParaRPr lang="en-US" altLang="ko-KR" dirty="0"/>
          </a:p>
          <a:p>
            <a:pPr lvl="1"/>
            <a:r>
              <a:rPr lang="en-US" altLang="ko-KR" dirty="0" smtClean="0"/>
              <a:t>GEOSERVER_GEOJSON_LEGACY_CRS</a:t>
            </a:r>
          </a:p>
          <a:p>
            <a:pPr lvl="2"/>
            <a:r>
              <a:rPr lang="en-US" altLang="ko-KR" dirty="0" smtClean="0"/>
              <a:t>true/false</a:t>
            </a:r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GEOSERVER_DATA_DIR</a:t>
            </a:r>
          </a:p>
          <a:p>
            <a:pPr lvl="2"/>
            <a:r>
              <a:rPr lang="en-US" altLang="ko-KR" dirty="0" smtClean="0"/>
              <a:t>GeoServer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정보</a:t>
            </a:r>
            <a:r>
              <a:rPr lang="en-US" altLang="ko-KR" dirty="0" smtClean="0">
                <a:sym typeface="Wingdings" panose="05000000000000000000" pitchFamily="2" charset="2"/>
              </a:rPr>
              <a:t>&amp;</a:t>
            </a:r>
            <a:r>
              <a:rPr lang="ko-KR" altLang="en-US" dirty="0" smtClean="0">
                <a:sym typeface="Wingdings" panose="05000000000000000000" pitchFamily="2" charset="2"/>
              </a:rPr>
              <a:t>상태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서버 상태에서 확인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Path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63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Configuration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GeoServer </a:t>
            </a:r>
            <a:r>
              <a:rPr lang="ko-KR" altLang="en-US" dirty="0" smtClean="0"/>
              <a:t>설치 폴더 </a:t>
            </a:r>
            <a:r>
              <a:rPr lang="en-US" altLang="ko-KR" dirty="0" smtClean="0"/>
              <a:t>WEB-INF/web.xml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GS-SHAPEFILE-CHARSET</a:t>
            </a:r>
          </a:p>
          <a:p>
            <a:pPr lvl="2"/>
            <a:r>
              <a:rPr lang="en-US" altLang="ko-KR" dirty="0" smtClean="0"/>
              <a:t>x-windows-949, UTF-8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GEOWEBCACHE_CACHE_DIR</a:t>
            </a:r>
          </a:p>
          <a:p>
            <a:pPr lvl="2"/>
            <a:r>
              <a:rPr lang="en-US" altLang="ko-KR" dirty="0" smtClean="0"/>
              <a:t>GeoServer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타일캐시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캐시 기본 설정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sym typeface="Wingdings" panose="05000000000000000000" pitchFamily="2" charset="2"/>
              </a:rPr>
              <a:t>내장된 </a:t>
            </a:r>
            <a:r>
              <a:rPr lang="en-US" altLang="ko-KR" dirty="0" err="1" smtClean="0">
                <a:sym typeface="Wingdings" panose="05000000000000000000" pitchFamily="2" charset="2"/>
              </a:rPr>
              <a:t>GeoWebCache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홈페이지로 이동하여 경로 확인</a:t>
            </a:r>
            <a:endParaRPr lang="en-US" altLang="ko-KR" dirty="0" smtClean="0"/>
          </a:p>
          <a:p>
            <a:pPr lvl="2"/>
            <a:r>
              <a:rPr lang="pt-BR" altLang="ko-KR" sz="2000" dirty="0" smtClean="0"/>
              <a:t>&lt;context-param&gt;</a:t>
            </a:r>
          </a:p>
          <a:p>
            <a:pPr lvl="2"/>
            <a:r>
              <a:rPr lang="pt-BR" altLang="ko-KR" sz="2000" dirty="0" smtClean="0"/>
              <a:t>    &lt;</a:t>
            </a:r>
            <a:r>
              <a:rPr lang="pt-BR" altLang="ko-KR" sz="2000" dirty="0"/>
              <a:t>param-name&gt;GEOWEBCACHE_CACHE_DIR&lt;/param-name</a:t>
            </a:r>
            <a:r>
              <a:rPr lang="pt-BR" altLang="ko-KR" sz="2000" dirty="0" smtClean="0"/>
              <a:t>&gt;</a:t>
            </a:r>
          </a:p>
          <a:p>
            <a:pPr lvl="2"/>
            <a:r>
              <a:rPr lang="pt-BR" altLang="ko-KR" sz="2000" dirty="0" smtClean="0"/>
              <a:t>    &lt;</a:t>
            </a:r>
            <a:r>
              <a:rPr lang="pt-BR" altLang="ko-KR" sz="2000" dirty="0"/>
              <a:t>param-value&gt;E:\server\GeoWebCache&lt;/param-value</a:t>
            </a:r>
            <a:r>
              <a:rPr lang="pt-BR" altLang="ko-KR" sz="2000" dirty="0" smtClean="0"/>
              <a:t>&gt;</a:t>
            </a:r>
          </a:p>
          <a:p>
            <a:pPr lvl="2"/>
            <a:r>
              <a:rPr lang="pt-BR" altLang="ko-KR" sz="2000" dirty="0" smtClean="0"/>
              <a:t>&lt;/</a:t>
            </a:r>
            <a:r>
              <a:rPr lang="pt-BR" altLang="ko-KR" sz="2000" dirty="0"/>
              <a:t>context-param&gt;</a:t>
            </a:r>
            <a:endParaRPr lang="en-US" altLang="ko-KR" sz="20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6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Configuration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새로운 좌표체계의 등록과 재정의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GeoServer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DATA_DIR\</a:t>
            </a:r>
            <a:r>
              <a:rPr lang="en-US" altLang="ko-KR" dirty="0" err="1" smtClean="0"/>
              <a:t>user_projections</a:t>
            </a:r>
            <a:r>
              <a:rPr lang="en-US" altLang="ko-KR" dirty="0" smtClean="0"/>
              <a:t> </a:t>
            </a:r>
            <a:r>
              <a:rPr lang="ko-KR" altLang="en-US" dirty="0" smtClean="0"/>
              <a:t>폴더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새로운 좌표체계의 등록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epsg.properties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2"/>
            <a:r>
              <a:rPr lang="en-US" altLang="ko-KR" b="1" dirty="0">
                <a:solidFill>
                  <a:srgbClr val="FF0000"/>
                </a:solidFill>
              </a:rPr>
              <a:t>900913</a:t>
            </a:r>
            <a:r>
              <a:rPr lang="en-US" altLang="ko-KR" dirty="0"/>
              <a:t>=PROJCS["WGS84 / Google Mercator", GEOGCS["WGS 84", DATUM["World Geodetic System 1984", SPHEROID["WGS 84", 6378137.0, 298.257223563, AUTHORITY["EPSG","7030"]], AUTHORITY["EPSG","6326"]], PRIMEM["Greenwich", 0.0, AUTHORITY["EPSG","8901"]], UNIT["degree", 0.017453292519943295], AUTHORITY["EPSG","4326"]], PROJECTION["Mercator (1SP)", AUTHORITY["EPSG","9804"]], PARAMETER["</a:t>
            </a:r>
            <a:r>
              <a:rPr lang="en-US" altLang="ko-KR" dirty="0" err="1"/>
              <a:t>semi_major</a:t>
            </a:r>
            <a:r>
              <a:rPr lang="en-US" altLang="ko-KR" dirty="0"/>
              <a:t>", 6378137.0], PARAMETER["</a:t>
            </a:r>
            <a:r>
              <a:rPr lang="en-US" altLang="ko-KR" dirty="0" err="1"/>
              <a:t>semi_minor</a:t>
            </a:r>
            <a:r>
              <a:rPr lang="en-US" altLang="ko-KR" dirty="0"/>
              <a:t>", 6378137.0], PARAMETER["</a:t>
            </a:r>
            <a:r>
              <a:rPr lang="en-US" altLang="ko-KR" dirty="0" err="1"/>
              <a:t>latitude_of_origin</a:t>
            </a:r>
            <a:r>
              <a:rPr lang="en-US" altLang="ko-KR" dirty="0"/>
              <a:t>", 0.0], PARAMETER["</a:t>
            </a:r>
            <a:r>
              <a:rPr lang="en-US" altLang="ko-KR" dirty="0" err="1"/>
              <a:t>central_meridian</a:t>
            </a:r>
            <a:r>
              <a:rPr lang="en-US" altLang="ko-KR" dirty="0"/>
              <a:t>", 0.0], PARAMETER["</a:t>
            </a:r>
            <a:r>
              <a:rPr lang="en-US" altLang="ko-KR" dirty="0" err="1"/>
              <a:t>scale_factor</a:t>
            </a:r>
            <a:r>
              <a:rPr lang="en-US" altLang="ko-KR" dirty="0"/>
              <a:t>", 1.0], PARAMETER["</a:t>
            </a:r>
            <a:r>
              <a:rPr lang="en-US" altLang="ko-KR" dirty="0" err="1"/>
              <a:t>false_easting</a:t>
            </a:r>
            <a:r>
              <a:rPr lang="en-US" altLang="ko-KR" dirty="0"/>
              <a:t>", 0.0], PARAMETER["</a:t>
            </a:r>
            <a:r>
              <a:rPr lang="en-US" altLang="ko-KR" dirty="0" err="1"/>
              <a:t>false_northing</a:t>
            </a:r>
            <a:r>
              <a:rPr lang="en-US" altLang="ko-KR" dirty="0"/>
              <a:t>", 0.0], UNIT["m", 1.0], AUTHORITY["EPSG","900913"]]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기존 좌표체계의 재정의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pesg_overrides.properties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 smtClean="0"/>
          </a:p>
          <a:p>
            <a:pPr lvl="2"/>
            <a:r>
              <a:rPr lang="en-US" altLang="ko-KR" dirty="0"/>
              <a:t>5174=PROJCS["Korean 1985 / Modified Central Belt", GEOGCS["Korean 1985", DATUM["Korean Datum 1985", SPHEROID["Bessel 1841", 6377397.155, 299.1528128, AUTHORITY["EPSG","7004"]], </a:t>
            </a:r>
            <a:r>
              <a:rPr lang="en-US" altLang="ko-KR" b="1" dirty="0">
                <a:solidFill>
                  <a:srgbClr val="FF0000"/>
                </a:solidFill>
              </a:rPr>
              <a:t>TOWGS84[-115.80,474.99,674.11,1.16,-2.31,-1.63,6.43], </a:t>
            </a:r>
            <a:r>
              <a:rPr lang="en-US" altLang="ko-KR" dirty="0"/>
              <a:t>AUTHORITY["EPSG","6162"]], PRIMEM["Greenwich", 0.0, AUTHORITY["EPSG","8901"]], UNIT["degree", 0.017453292519943295], AXIS["Geodetic longitude", EAST], AXIS["Geodetic latitude", NORTH], AUTHORITY["EPSG","4162"]], PROJECTION["</a:t>
            </a:r>
            <a:r>
              <a:rPr lang="en-US" altLang="ko-KR" dirty="0" err="1"/>
              <a:t>Transverse_Mercator</a:t>
            </a:r>
            <a:r>
              <a:rPr lang="en-US" altLang="ko-KR" dirty="0"/>
              <a:t>", AUTHORITY["EPSG","9807"]], PARAMETER["</a:t>
            </a:r>
            <a:r>
              <a:rPr lang="en-US" altLang="ko-KR" dirty="0" err="1"/>
              <a:t>central_meridian</a:t>
            </a:r>
            <a:r>
              <a:rPr lang="en-US" altLang="ko-KR" dirty="0"/>
              <a:t>", 127.00289027777775], PARAMETER["</a:t>
            </a:r>
            <a:r>
              <a:rPr lang="en-US" altLang="ko-KR" dirty="0" err="1"/>
              <a:t>latitude_of_origin</a:t>
            </a:r>
            <a:r>
              <a:rPr lang="en-US" altLang="ko-KR" dirty="0"/>
              <a:t>", 38.0], PARAMETER["</a:t>
            </a:r>
            <a:r>
              <a:rPr lang="en-US" altLang="ko-KR" dirty="0" err="1"/>
              <a:t>scale_factor</a:t>
            </a:r>
            <a:r>
              <a:rPr lang="en-US" altLang="ko-KR" dirty="0"/>
              <a:t>", 1.0], PARAMETER["</a:t>
            </a:r>
            <a:r>
              <a:rPr lang="en-US" altLang="ko-KR" dirty="0" err="1"/>
              <a:t>false_easting</a:t>
            </a:r>
            <a:r>
              <a:rPr lang="en-US" altLang="ko-KR" dirty="0"/>
              <a:t>", 200000.0], PARAMETER["</a:t>
            </a:r>
            <a:r>
              <a:rPr lang="en-US" altLang="ko-KR" dirty="0" err="1"/>
              <a:t>false_northing</a:t>
            </a:r>
            <a:r>
              <a:rPr lang="en-US" altLang="ko-KR" dirty="0"/>
              <a:t>", 500000.0], UNIT["m", 1.0], AXIS["Easting", EAST], AXIS["Northing", NORTH], AUTHORITY["EPSG","5174"]]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Advanced SLD &amp; WMS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AD331-EFAC-41D9-9F12-FD8D4C8312B1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5" name="그림 6" descr="OSGeo_logo_750_317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750" y="0"/>
            <a:ext cx="23812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qgis_log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0034" y="0"/>
            <a:ext cx="682771" cy="764704"/>
          </a:xfrm>
          <a:prstGeom prst="rect">
            <a:avLst/>
          </a:prstGeom>
        </p:spPr>
      </p:pic>
      <p:pic>
        <p:nvPicPr>
          <p:cNvPr id="7" name="Picture 8" descr="geoserver-logo-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45858" y="739817"/>
            <a:ext cx="1440160" cy="456935"/>
          </a:xfrm>
          <a:prstGeom prst="rect">
            <a:avLst/>
          </a:prstGeom>
        </p:spPr>
      </p:pic>
      <p:pic>
        <p:nvPicPr>
          <p:cNvPr id="8" name="Picture 9" descr="스크린샷 2010-11-23 오후 2.14.46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4391" y="1052736"/>
            <a:ext cx="755153" cy="761777"/>
          </a:xfrm>
          <a:prstGeom prst="rect">
            <a:avLst/>
          </a:prstGeom>
        </p:spPr>
      </p:pic>
      <p:pic>
        <p:nvPicPr>
          <p:cNvPr id="9" name="Picture 10" descr="mapfish_white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1922" y="0"/>
            <a:ext cx="856456" cy="456777"/>
          </a:xfrm>
          <a:prstGeom prst="rect">
            <a:avLst/>
          </a:prstGeom>
        </p:spPr>
      </p:pic>
      <p:pic>
        <p:nvPicPr>
          <p:cNvPr id="10" name="Picture 14" descr="openlayers_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1722" y="177800"/>
            <a:ext cx="1549400" cy="294386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465738" y="772933"/>
            <a:ext cx="936104" cy="351811"/>
            <a:chOff x="3728864" y="1060965"/>
            <a:chExt cx="1427336" cy="567835"/>
          </a:xfrm>
        </p:grpSpPr>
        <p:pic>
          <p:nvPicPr>
            <p:cNvPr id="12" name="Picture 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318000" y="1130570"/>
              <a:ext cx="8382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728864" y="1060965"/>
              <a:ext cx="576064" cy="56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" name="Picture 23" descr="banner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7761882" y="1395204"/>
            <a:ext cx="1152128" cy="305604"/>
          </a:xfrm>
          <a:prstGeom prst="rect">
            <a:avLst/>
          </a:prstGeom>
        </p:spPr>
      </p:pic>
      <p:pic>
        <p:nvPicPr>
          <p:cNvPr id="15" name="Picture 2" descr="GeoNod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93730" y="1346877"/>
            <a:ext cx="1152128" cy="399968"/>
          </a:xfrm>
          <a:prstGeom prst="rect">
            <a:avLst/>
          </a:prstGeom>
          <a:noFill/>
        </p:spPr>
      </p:pic>
      <p:pic>
        <p:nvPicPr>
          <p:cNvPr id="16" name="Picture 26" descr="gdal-logo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5385618" y="44624"/>
            <a:ext cx="504056" cy="504056"/>
          </a:xfrm>
          <a:prstGeom prst="rect">
            <a:avLst/>
          </a:prstGeom>
        </p:spPr>
      </p:pic>
      <p:pic>
        <p:nvPicPr>
          <p:cNvPr id="17" name="Picture 27" descr="geotools-logo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5277370" y="836712"/>
            <a:ext cx="1044352" cy="274252"/>
          </a:xfrm>
          <a:prstGeom prst="rect">
            <a:avLst/>
          </a:prstGeom>
        </p:spPr>
      </p:pic>
      <p:pic>
        <p:nvPicPr>
          <p:cNvPr id="18" name="Picture 2" descr="http://www.alpix.com/3d/worldwin/WWJ/NASA_WorldWind_Logo_NoShadow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241602" y="1365176"/>
            <a:ext cx="1040459" cy="335632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04800" y="5889625"/>
            <a:ext cx="563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2000" b="1" dirty="0" smtClean="0">
                <a:latin typeface="+mn-ea"/>
                <a:ea typeface="+mn-ea"/>
              </a:rPr>
              <a:t>- 일러두기 </a:t>
            </a:r>
            <a:r>
              <a:rPr lang="en-US" altLang="ko-KR" sz="2000" b="1" dirty="0" smtClean="0">
                <a:latin typeface="+mn-ea"/>
                <a:ea typeface="+mn-ea"/>
              </a:rPr>
              <a:t>-</a:t>
            </a:r>
            <a:endParaRPr lang="en-US" altLang="ko-KR" sz="1400" dirty="0" smtClean="0"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+mn-ea"/>
                <a:ea typeface="+mn-ea"/>
              </a:rPr>
              <a:t>본 자료는 모두 </a:t>
            </a:r>
            <a:r>
              <a:rPr lang="en-US" altLang="ko-KR" sz="1400" dirty="0" smtClean="0">
                <a:latin typeface="+mn-ea"/>
                <a:ea typeface="+mn-ea"/>
              </a:rPr>
              <a:t>Creative Commons License CC-BY-NC</a:t>
            </a:r>
            <a:r>
              <a:rPr lang="ko-KR" altLang="en-US" sz="1400" dirty="0" smtClean="0">
                <a:latin typeface="+mn-ea"/>
                <a:ea typeface="+mn-ea"/>
              </a:rPr>
              <a:t>을 따릅니다</a:t>
            </a:r>
            <a:r>
              <a:rPr lang="en-US" altLang="ko-KR" sz="1400" dirty="0" smtClean="0">
                <a:latin typeface="+mn-ea"/>
                <a:ea typeface="+mn-ea"/>
              </a:rPr>
              <a:t>.</a:t>
            </a:r>
            <a:endParaRPr lang="en-US" sz="14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222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ko-KR" dirty="0" smtClean="0"/>
              <a:t>Configuration: 1</a:t>
            </a:r>
            <a:r>
              <a:rPr lang="ko-KR" altLang="en-US" dirty="0" smtClean="0"/>
              <a:t>시간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/>
              <a:t>Advanced </a:t>
            </a:r>
            <a:r>
              <a:rPr lang="en-US" altLang="ko-KR" dirty="0" smtClean="0"/>
              <a:t>SLD: 1</a:t>
            </a:r>
            <a:r>
              <a:rPr lang="ko-KR" altLang="en-US" dirty="0" smtClean="0"/>
              <a:t>시간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분</a:t>
            </a:r>
            <a:endParaRPr lang="en-US" altLang="ko-KR" dirty="0"/>
          </a:p>
          <a:p>
            <a:pPr lvl="1"/>
            <a:r>
              <a:rPr lang="en-US" altLang="ko-KR" dirty="0"/>
              <a:t>Geometry Transformation</a:t>
            </a:r>
          </a:p>
          <a:p>
            <a:pPr lvl="1"/>
            <a:r>
              <a:rPr lang="en-US" altLang="ko-KR" dirty="0"/>
              <a:t>WMS - WPS Rendering Transformation</a:t>
            </a:r>
          </a:p>
          <a:p>
            <a:pPr lvl="1"/>
            <a:r>
              <a:rPr lang="en-US" altLang="ko-KR" dirty="0"/>
              <a:t>Variable substitution</a:t>
            </a:r>
          </a:p>
          <a:p>
            <a:endParaRPr lang="en-US" altLang="ko-KR" dirty="0" smtClean="0"/>
          </a:p>
          <a:p>
            <a:r>
              <a:rPr lang="en-US" altLang="ko-KR" dirty="0" err="1" smtClean="0"/>
              <a:t>GeoWebCache</a:t>
            </a:r>
            <a:r>
              <a:rPr lang="en-US" altLang="ko-KR" dirty="0" smtClean="0"/>
              <a:t>: 1</a:t>
            </a:r>
            <a:r>
              <a:rPr lang="ko-KR" altLang="en-US" dirty="0" smtClean="0"/>
              <a:t>시간 </a:t>
            </a:r>
            <a:r>
              <a:rPr lang="en-US" altLang="ko-KR" dirty="0" smtClean="0"/>
              <a:t>30</a:t>
            </a:r>
            <a:r>
              <a:rPr lang="ko-KR" altLang="en-US" dirty="0" smtClean="0"/>
              <a:t>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Tile Layers</a:t>
            </a:r>
          </a:p>
          <a:p>
            <a:pPr lvl="1"/>
            <a:r>
              <a:rPr lang="en-US" altLang="ko-KR" dirty="0" smtClean="0"/>
              <a:t>Custom </a:t>
            </a:r>
            <a:r>
              <a:rPr lang="en-US" altLang="ko-KR" dirty="0" err="1"/>
              <a:t>Gridset</a:t>
            </a:r>
            <a:r>
              <a:rPr lang="en-US" altLang="ko-KR" dirty="0"/>
              <a:t>: </a:t>
            </a:r>
            <a:r>
              <a:rPr lang="en-US" altLang="ko-KR" dirty="0" err="1"/>
              <a:t>VWorld</a:t>
            </a:r>
            <a:r>
              <a:rPr lang="en-US" altLang="ko-KR" dirty="0"/>
              <a:t>(EPSG:3857), </a:t>
            </a:r>
            <a:r>
              <a:rPr lang="en-US" altLang="ko-KR" dirty="0" err="1"/>
              <a:t>Daum</a:t>
            </a:r>
            <a:r>
              <a:rPr lang="en-US" altLang="ko-KR" dirty="0"/>
              <a:t>(EPSG:5181), </a:t>
            </a:r>
            <a:r>
              <a:rPr lang="en-US" altLang="ko-KR" dirty="0" err="1"/>
              <a:t>Naver</a:t>
            </a:r>
            <a:r>
              <a:rPr lang="en-US" altLang="ko-KR" dirty="0"/>
              <a:t>(EPSG:5179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실습 진행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Tomcat</a:t>
            </a:r>
            <a:r>
              <a:rPr lang="en-US" altLang="ko-KR" dirty="0"/>
              <a:t>, GeoServer </a:t>
            </a:r>
            <a:r>
              <a:rPr lang="ko-KR" altLang="en-US" dirty="0"/>
              <a:t>설치 후 샘플 </a:t>
            </a:r>
            <a:r>
              <a:rPr lang="ko-KR" altLang="en-US" dirty="0" err="1"/>
              <a:t>데이터셋을</a:t>
            </a:r>
            <a:r>
              <a:rPr lang="ko-KR" altLang="en-US" dirty="0"/>
              <a:t> 이용하여 </a:t>
            </a:r>
            <a:r>
              <a:rPr lang="ko-KR" altLang="en-US" dirty="0" smtClean="0"/>
              <a:t>실습 진행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타일캐시는 </a:t>
            </a:r>
            <a:r>
              <a:rPr lang="en-US" altLang="ko-KR" dirty="0"/>
              <a:t>OpenLayers3</a:t>
            </a:r>
            <a:r>
              <a:rPr lang="ko-KR" altLang="en-US" dirty="0"/>
              <a:t>를 이용하여 </a:t>
            </a:r>
            <a:r>
              <a:rPr lang="en-US" altLang="ko-KR" dirty="0" err="1"/>
              <a:t>VWorld</a:t>
            </a:r>
            <a:r>
              <a:rPr lang="en-US" altLang="ko-KR" dirty="0"/>
              <a:t>(EPSG:3857), </a:t>
            </a:r>
            <a:r>
              <a:rPr lang="en-US" altLang="ko-KR" dirty="0" err="1"/>
              <a:t>Daum</a:t>
            </a:r>
            <a:r>
              <a:rPr lang="en-US" altLang="ko-KR" dirty="0"/>
              <a:t>(EPSG:5181), </a:t>
            </a:r>
            <a:r>
              <a:rPr lang="en-US" altLang="ko-KR" dirty="0" err="1"/>
              <a:t>Naver</a:t>
            </a:r>
            <a:r>
              <a:rPr lang="en-US" altLang="ko-KR" dirty="0"/>
              <a:t>(EPSG:5179) </a:t>
            </a:r>
            <a:r>
              <a:rPr lang="ko-KR" altLang="en-US" dirty="0"/>
              <a:t>등의 지도를 확인할 수 있도록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개인 </a:t>
            </a:r>
            <a:r>
              <a:rPr lang="ko-KR" altLang="en-US" dirty="0"/>
              <a:t>노트북 지참 </a:t>
            </a:r>
            <a:r>
              <a:rPr lang="ko-KR" altLang="en-US" dirty="0" smtClean="0"/>
              <a:t>필수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Wi-Fi </a:t>
            </a:r>
            <a:r>
              <a:rPr lang="ko-KR" altLang="en-US" dirty="0"/>
              <a:t>인터넷 환경은 </a:t>
            </a:r>
            <a:r>
              <a:rPr lang="ko-KR" altLang="en-US" dirty="0" smtClean="0"/>
              <a:t>준비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8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Geometry Transformation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SLD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Filter Function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&lt;Geometry&gt; </a:t>
            </a:r>
            <a:r>
              <a:rPr lang="ko-KR" altLang="en-US" dirty="0" smtClean="0"/>
              <a:t>태그 내 </a:t>
            </a:r>
            <a:r>
              <a:rPr lang="en-US" altLang="ko-KR" dirty="0" smtClean="0"/>
              <a:t>Geometric function</a:t>
            </a:r>
            <a:r>
              <a:rPr lang="ko-KR" altLang="en-US" dirty="0" smtClean="0"/>
              <a:t> 사용</a:t>
            </a:r>
            <a:endParaRPr lang="en-US" altLang="ko-KR" dirty="0" smtClean="0"/>
          </a:p>
          <a:p>
            <a:pPr lvl="1"/>
            <a:r>
              <a:rPr lang="ko-KR" altLang="en-US" dirty="0"/>
              <a:t>예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Boundary, buffer, </a:t>
            </a:r>
            <a:r>
              <a:rPr lang="en-US" altLang="ko-KR" dirty="0" err="1"/>
              <a:t>bufferWithSegments</a:t>
            </a:r>
            <a:r>
              <a:rPr lang="en-US" altLang="ko-KR" dirty="0" smtClean="0"/>
              <a:t>, centroid, </a:t>
            </a:r>
            <a:r>
              <a:rPr lang="en-US" altLang="ko-KR" dirty="0" err="1" smtClean="0"/>
              <a:t>convexHull</a:t>
            </a:r>
            <a:r>
              <a:rPr lang="en-US" altLang="ko-KR" dirty="0" smtClean="0"/>
              <a:t>, endpoint, envelope, </a:t>
            </a:r>
            <a:r>
              <a:rPr lang="en-US" altLang="ko-KR" dirty="0" err="1" smtClean="0"/>
              <a:t>interiorPoint</a:t>
            </a:r>
            <a:r>
              <a:rPr lang="en-US" altLang="ko-KR" dirty="0" smtClean="0"/>
              <a:t>, isometric, offset, </a:t>
            </a:r>
            <a:r>
              <a:rPr lang="en-US" altLang="ko-KR" dirty="0" err="1" smtClean="0"/>
              <a:t>pointN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startPoint</a:t>
            </a:r>
            <a:r>
              <a:rPr lang="en-US" altLang="ko-KR" dirty="0" smtClean="0"/>
              <a:t>, vertices …</a:t>
            </a:r>
          </a:p>
          <a:p>
            <a:r>
              <a:rPr lang="ko-KR" altLang="en-US" dirty="0" smtClean="0"/>
              <a:t>참고</a:t>
            </a:r>
            <a:endParaRPr lang="en-US" altLang="ko-KR" dirty="0" smtClean="0"/>
          </a:p>
          <a:p>
            <a:pPr lvl="1"/>
            <a:r>
              <a:rPr lang="en-US" altLang="ko-KR" dirty="0"/>
              <a:t>Filter Function: </a:t>
            </a: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docs.geoserver.org/stable/en/user/filter/function_reference.html#filter-function-reference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99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WPS Rendering Transformation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ko-KR" altLang="en-US" dirty="0" smtClean="0"/>
              <a:t>요구사항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WPS Extension </a:t>
            </a:r>
            <a:r>
              <a:rPr lang="ko-KR" altLang="en-US" dirty="0" smtClean="0"/>
              <a:t>설치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필수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Spatial Extension for </a:t>
            </a:r>
            <a:r>
              <a:rPr lang="en-US" altLang="ko-KR" dirty="0"/>
              <a:t>GeoServer </a:t>
            </a:r>
            <a:r>
              <a:rPr lang="en-US" altLang="ko-KR" dirty="0" smtClean="0"/>
              <a:t>WPS (</a:t>
            </a:r>
            <a:r>
              <a:rPr lang="ko-KR" altLang="en-US" dirty="0" smtClean="0"/>
              <a:t>확장</a:t>
            </a:r>
            <a:r>
              <a:rPr lang="en-US" altLang="ko-KR" dirty="0" smtClean="0"/>
              <a:t>)</a:t>
            </a:r>
          </a:p>
          <a:p>
            <a:pPr lvl="2"/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github.com/MapPlus/spatial_statistics_for_geotools_udig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SLD </a:t>
            </a:r>
            <a:r>
              <a:rPr lang="ko-KR" altLang="en-US" dirty="0" smtClean="0"/>
              <a:t>내에 </a:t>
            </a:r>
            <a:r>
              <a:rPr lang="en-US" altLang="ko-KR" dirty="0" smtClean="0"/>
              <a:t>WPS Process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&lt;Transformation&gt; </a:t>
            </a:r>
            <a:r>
              <a:rPr lang="ko-KR" altLang="en-US" dirty="0"/>
              <a:t>태그 내 </a:t>
            </a:r>
            <a:r>
              <a:rPr lang="en-US" altLang="ko-KR" dirty="0" smtClean="0"/>
              <a:t>WPS Process</a:t>
            </a:r>
            <a:r>
              <a:rPr lang="ko-KR" altLang="en-US" dirty="0" smtClean="0"/>
              <a:t> </a:t>
            </a:r>
            <a:r>
              <a:rPr lang="ko-KR" altLang="en-US" dirty="0"/>
              <a:t>사용</a:t>
            </a:r>
            <a:endParaRPr lang="en-US" altLang="ko-KR" dirty="0" smtClean="0"/>
          </a:p>
          <a:p>
            <a:pPr lvl="1"/>
            <a:r>
              <a:rPr lang="ko-KR" altLang="en-US" dirty="0"/>
              <a:t>예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Vector To Vector</a:t>
            </a:r>
            <a:r>
              <a:rPr lang="en-US" altLang="ko-KR" dirty="0"/>
              <a:t>: </a:t>
            </a:r>
            <a:r>
              <a:rPr lang="en-US" altLang="ko-KR" dirty="0" err="1" smtClean="0"/>
              <a:t>PointStacker</a:t>
            </a:r>
            <a:r>
              <a:rPr lang="en-US" altLang="ko-KR" dirty="0" smtClean="0"/>
              <a:t>, Custom Spatial Extension </a:t>
            </a:r>
            <a:r>
              <a:rPr lang="ko-KR" altLang="en-US" dirty="0" smtClean="0"/>
              <a:t>다수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Vector to Raster: </a:t>
            </a:r>
            <a:r>
              <a:rPr lang="en-US" altLang="ko-KR" dirty="0" err="1" smtClean="0"/>
              <a:t>Heatmap</a:t>
            </a:r>
            <a:r>
              <a:rPr lang="en-US" altLang="ko-KR" dirty="0"/>
              <a:t>, </a:t>
            </a:r>
            <a:r>
              <a:rPr lang="en-US" altLang="ko-KR" dirty="0" err="1"/>
              <a:t>BarnesSurfaceInterpolation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Raster to Vector</a:t>
            </a:r>
            <a:r>
              <a:rPr lang="en-US" altLang="ko-KR" dirty="0"/>
              <a:t>: </a:t>
            </a:r>
            <a:r>
              <a:rPr lang="en-US" altLang="ko-KR" dirty="0" smtClean="0"/>
              <a:t>Contour</a:t>
            </a:r>
            <a:r>
              <a:rPr lang="en-US" altLang="ko-KR" dirty="0"/>
              <a:t>, </a:t>
            </a:r>
            <a:r>
              <a:rPr lang="en-US" altLang="ko-KR" dirty="0" err="1"/>
              <a:t>RasterAsPointCollections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설치과정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GeoServer </a:t>
            </a:r>
            <a:r>
              <a:rPr lang="ko-KR" altLang="en-US" dirty="0" smtClean="0"/>
              <a:t>버전과 호환하는 </a:t>
            </a:r>
            <a:r>
              <a:rPr lang="en-US" altLang="ko-KR" dirty="0" smtClean="0"/>
              <a:t>zip/jar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 </a:t>
            </a:r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GeoSErver</a:t>
            </a:r>
            <a:r>
              <a:rPr lang="en-US" altLang="ko-KR" dirty="0" smtClean="0"/>
              <a:t> WEB-INF/lib </a:t>
            </a:r>
            <a:r>
              <a:rPr lang="ko-KR" altLang="en-US" dirty="0" smtClean="0"/>
              <a:t>폴더 복사 후 </a:t>
            </a:r>
            <a:r>
              <a:rPr lang="en-US" altLang="ko-KR" dirty="0" smtClean="0"/>
              <a:t>GeoServer(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Tomcat) </a:t>
            </a:r>
            <a:r>
              <a:rPr lang="ko-KR" altLang="en-US" dirty="0" err="1" smtClean="0"/>
              <a:t>재시작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WPS Extension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3"/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sourceforge.net/projects/geoserver/files/GeoServer/2.8.4/extensions/geoserver-2.8.4-wps-plugin.zip</a:t>
            </a:r>
            <a:endParaRPr lang="en-US" altLang="ko-KR" dirty="0" smtClean="0"/>
          </a:p>
          <a:p>
            <a:pPr lvl="2"/>
            <a:r>
              <a:rPr lang="en-US" altLang="ko-KR" dirty="0"/>
              <a:t>Spatial Extension for GeoServer </a:t>
            </a:r>
            <a:r>
              <a:rPr lang="en-US" altLang="ko-KR" dirty="0" smtClean="0"/>
              <a:t>WPS</a:t>
            </a:r>
          </a:p>
          <a:p>
            <a:pPr lvl="3"/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sourceforge.net/projects/mango-spatialstatistics/files/GeoServer/gt-process-spatialstatistics-14.1.jar</a:t>
            </a:r>
            <a:endParaRPr lang="en-US" altLang="ko-KR" dirty="0" smtClean="0"/>
          </a:p>
          <a:p>
            <a:pPr lvl="3"/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sourceforge.net/projects/mango-spatialstatistics/files/GeoServer/gs-wps-spatialstatistics-2.8.1.jar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7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Variable Substitution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SLD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WMS </a:t>
            </a:r>
            <a:r>
              <a:rPr lang="ko-KR" altLang="en-US" dirty="0" smtClean="0"/>
              <a:t>요청 변수를 처리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SLD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pPr marL="536433" lvl="1" indent="0">
              <a:buNone/>
            </a:pPr>
            <a:r>
              <a:rPr lang="en-US" altLang="ko-KR" dirty="0"/>
              <a:t>&lt;</a:t>
            </a:r>
            <a:r>
              <a:rPr lang="en-US" altLang="ko-KR" dirty="0" err="1"/>
              <a:t>ogc:Function</a:t>
            </a:r>
            <a:r>
              <a:rPr lang="en-US" altLang="ko-KR" dirty="0"/>
              <a:t> name="</a:t>
            </a:r>
            <a:r>
              <a:rPr lang="en-US" altLang="ko-KR" dirty="0" err="1"/>
              <a:t>env</a:t>
            </a:r>
            <a:r>
              <a:rPr lang="en-US" altLang="ko-KR" dirty="0"/>
              <a:t>"&gt;</a:t>
            </a:r>
          </a:p>
          <a:p>
            <a:pPr marL="536433" lvl="1" indent="0">
              <a:buNone/>
            </a:pPr>
            <a:r>
              <a:rPr lang="en-US" altLang="ko-KR" dirty="0"/>
              <a:t>   &lt;</a:t>
            </a:r>
            <a:r>
              <a:rPr lang="en-US" altLang="ko-KR" dirty="0" err="1" smtClean="0"/>
              <a:t>ogc:Literal</a:t>
            </a:r>
            <a:r>
              <a:rPr lang="en-US" altLang="ko-KR" dirty="0" smtClean="0"/>
              <a:t>&gt;size&lt;/</a:t>
            </a:r>
            <a:r>
              <a:rPr lang="en-US" altLang="ko-KR" dirty="0" err="1"/>
              <a:t>ogc:Literal</a:t>
            </a:r>
            <a:r>
              <a:rPr lang="en-US" altLang="ko-KR" dirty="0"/>
              <a:t>&gt;</a:t>
            </a:r>
          </a:p>
          <a:p>
            <a:pPr marL="536433" lvl="1" indent="0">
              <a:buNone/>
            </a:pPr>
            <a:r>
              <a:rPr lang="en-US" altLang="ko-KR" dirty="0"/>
              <a:t>   &lt;</a:t>
            </a:r>
            <a:r>
              <a:rPr lang="en-US" altLang="ko-KR" dirty="0" err="1"/>
              <a:t>ogc:Literal</a:t>
            </a:r>
            <a:r>
              <a:rPr lang="en-US" altLang="ko-KR" dirty="0"/>
              <a:t>&gt;6&lt;/</a:t>
            </a:r>
            <a:r>
              <a:rPr lang="en-US" altLang="ko-KR" dirty="0" err="1"/>
              <a:t>ogc:Literal</a:t>
            </a:r>
            <a:r>
              <a:rPr lang="en-US" altLang="ko-KR" dirty="0"/>
              <a:t>&gt;</a:t>
            </a:r>
          </a:p>
          <a:p>
            <a:pPr marL="536433" lvl="1" indent="0">
              <a:buNone/>
            </a:pPr>
            <a:r>
              <a:rPr lang="en-US" altLang="ko-KR" dirty="0"/>
              <a:t>&lt;/</a:t>
            </a:r>
            <a:r>
              <a:rPr lang="en-US" altLang="ko-KR" dirty="0" err="1"/>
              <a:t>ogc:Function</a:t>
            </a:r>
            <a:r>
              <a:rPr lang="en-US" altLang="ko-KR" dirty="0"/>
              <a:t>&gt;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/>
              <a:t>WMS </a:t>
            </a:r>
            <a:r>
              <a:rPr lang="en-US" altLang="ko-KR" dirty="0" err="1"/>
              <a:t>GetMap</a:t>
            </a:r>
            <a:r>
              <a:rPr lang="en-US" altLang="ko-KR" dirty="0"/>
              <a:t> </a:t>
            </a:r>
            <a:r>
              <a:rPr lang="en-US" altLang="ko-KR" dirty="0" smtClean="0"/>
              <a:t>requests</a:t>
            </a:r>
          </a:p>
          <a:p>
            <a:pPr lvl="1"/>
            <a:r>
              <a:rPr lang="en-US" altLang="ko-KR" dirty="0"/>
              <a:t>http://</a:t>
            </a:r>
            <a:r>
              <a:rPr lang="en-US" altLang="ko-KR" dirty="0" smtClean="0"/>
              <a:t>localhost:8080/geoserver/wms?service=WMS&amp;version=1.1.0&amp;request=GetMap&amp;laye</a:t>
            </a:r>
            <a:r>
              <a:rPr lang="en-US" altLang="ko-KR" dirty="0"/>
              <a:t>rs=foss4g:w</a:t>
            </a:r>
            <a:r>
              <a:rPr lang="en-US" altLang="ko-KR" dirty="0" smtClean="0"/>
              <a:t>ardoffice&amp;styles=MultipleRingBuffer&amp;bbox=1.4120826E7,4502971.0,1.4151348E7,4532741.0&amp;width=768&amp;height=749&amp;srs=EPSG:3857&amp;format=image/png</a:t>
            </a:r>
            <a:r>
              <a:rPr lang="en-US" altLang="ko-KR" b="1" dirty="0" smtClean="0">
                <a:solidFill>
                  <a:srgbClr val="FF0000"/>
                </a:solidFill>
              </a:rPr>
              <a:t>&amp;env=radius:1000,2000,3000,4000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64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SLD </a:t>
            </a:r>
            <a:r>
              <a:rPr lang="ko-KR" altLang="en-US" dirty="0" smtClean="0"/>
              <a:t>편집기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uDig</a:t>
            </a:r>
          </a:p>
          <a:p>
            <a:pPr lvl="1"/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2"/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github.com/mapplus/spatial_statistics_for_geotools_udig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 smtClean="0"/>
              <a:t>GeoServer SLD 100% </a:t>
            </a:r>
            <a:r>
              <a:rPr lang="ko-KR" altLang="en-US" dirty="0" smtClean="0"/>
              <a:t>검증 및 호환</a:t>
            </a:r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64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SLD </a:t>
            </a:r>
            <a:r>
              <a:rPr lang="ko-KR" altLang="en-US" dirty="0" smtClean="0"/>
              <a:t>편집기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QGIS</a:t>
            </a:r>
          </a:p>
          <a:p>
            <a:pPr lvl="1"/>
            <a:r>
              <a:rPr lang="ko-KR" altLang="en-US" dirty="0" smtClean="0"/>
              <a:t>다운로드</a:t>
            </a:r>
            <a:endParaRPr lang="en-US" altLang="ko-KR" dirty="0" smtClean="0"/>
          </a:p>
          <a:p>
            <a:pPr lvl="2"/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qgis.org/ko/site/forusers/download.html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en-US" altLang="ko-KR" dirty="0" err="1" smtClean="0"/>
              <a:t>Validataion</a:t>
            </a:r>
            <a:r>
              <a:rPr lang="en-US" altLang="ko-KR" dirty="0" smtClean="0"/>
              <a:t> </a:t>
            </a:r>
            <a:r>
              <a:rPr lang="ko-KR" altLang="en-US" dirty="0" smtClean="0"/>
              <a:t>오류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그러나 동작</a:t>
            </a:r>
            <a:r>
              <a:rPr lang="en-US" altLang="ko-KR" dirty="0" smtClean="0"/>
              <a:t> </a:t>
            </a:r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04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GeoWebCache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AD331-EFAC-41D9-9F12-FD8D4C8312B1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5" name="그림 6" descr="OSGeo_logo_750_317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750" y="0"/>
            <a:ext cx="23812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qgis_log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0034" y="0"/>
            <a:ext cx="682771" cy="764704"/>
          </a:xfrm>
          <a:prstGeom prst="rect">
            <a:avLst/>
          </a:prstGeom>
        </p:spPr>
      </p:pic>
      <p:pic>
        <p:nvPicPr>
          <p:cNvPr id="7" name="Picture 8" descr="geoserver-logo-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45858" y="739817"/>
            <a:ext cx="1440160" cy="456935"/>
          </a:xfrm>
          <a:prstGeom prst="rect">
            <a:avLst/>
          </a:prstGeom>
        </p:spPr>
      </p:pic>
      <p:pic>
        <p:nvPicPr>
          <p:cNvPr id="8" name="Picture 9" descr="스크린샷 2010-11-23 오후 2.14.46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4391" y="1052736"/>
            <a:ext cx="755153" cy="761777"/>
          </a:xfrm>
          <a:prstGeom prst="rect">
            <a:avLst/>
          </a:prstGeom>
        </p:spPr>
      </p:pic>
      <p:pic>
        <p:nvPicPr>
          <p:cNvPr id="9" name="Picture 10" descr="mapfish_white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1922" y="0"/>
            <a:ext cx="856456" cy="456777"/>
          </a:xfrm>
          <a:prstGeom prst="rect">
            <a:avLst/>
          </a:prstGeom>
        </p:spPr>
      </p:pic>
      <p:pic>
        <p:nvPicPr>
          <p:cNvPr id="10" name="Picture 14" descr="openlayers_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1722" y="177800"/>
            <a:ext cx="1549400" cy="294386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465738" y="772933"/>
            <a:ext cx="936104" cy="351811"/>
            <a:chOff x="3728864" y="1060965"/>
            <a:chExt cx="1427336" cy="567835"/>
          </a:xfrm>
        </p:grpSpPr>
        <p:pic>
          <p:nvPicPr>
            <p:cNvPr id="12" name="Picture 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318000" y="1130570"/>
              <a:ext cx="8382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728864" y="1060965"/>
              <a:ext cx="576064" cy="56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" name="Picture 23" descr="banner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7761882" y="1395204"/>
            <a:ext cx="1152128" cy="305604"/>
          </a:xfrm>
          <a:prstGeom prst="rect">
            <a:avLst/>
          </a:prstGeom>
        </p:spPr>
      </p:pic>
      <p:pic>
        <p:nvPicPr>
          <p:cNvPr id="15" name="Picture 2" descr="GeoNod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93730" y="1346877"/>
            <a:ext cx="1152128" cy="399968"/>
          </a:xfrm>
          <a:prstGeom prst="rect">
            <a:avLst/>
          </a:prstGeom>
          <a:noFill/>
        </p:spPr>
      </p:pic>
      <p:pic>
        <p:nvPicPr>
          <p:cNvPr id="16" name="Picture 26" descr="gdal-logo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5385618" y="44624"/>
            <a:ext cx="504056" cy="504056"/>
          </a:xfrm>
          <a:prstGeom prst="rect">
            <a:avLst/>
          </a:prstGeom>
        </p:spPr>
      </p:pic>
      <p:pic>
        <p:nvPicPr>
          <p:cNvPr id="17" name="Picture 27" descr="geotools-logo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5277370" y="836712"/>
            <a:ext cx="1044352" cy="274252"/>
          </a:xfrm>
          <a:prstGeom prst="rect">
            <a:avLst/>
          </a:prstGeom>
        </p:spPr>
      </p:pic>
      <p:pic>
        <p:nvPicPr>
          <p:cNvPr id="18" name="Picture 2" descr="http://www.alpix.com/3d/worldwin/WWJ/NASA_WorldWind_Logo_NoShadow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241602" y="1365176"/>
            <a:ext cx="1040459" cy="335632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04800" y="5889625"/>
            <a:ext cx="563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2000" b="1" dirty="0" smtClean="0">
                <a:latin typeface="+mn-ea"/>
                <a:ea typeface="+mn-ea"/>
              </a:rPr>
              <a:t>- 일러두기 </a:t>
            </a:r>
            <a:r>
              <a:rPr lang="en-US" altLang="ko-KR" sz="2000" b="1" dirty="0" smtClean="0">
                <a:latin typeface="+mn-ea"/>
                <a:ea typeface="+mn-ea"/>
              </a:rPr>
              <a:t>-</a:t>
            </a:r>
            <a:endParaRPr lang="en-US" altLang="ko-KR" sz="1400" dirty="0" smtClean="0"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+mn-ea"/>
                <a:ea typeface="+mn-ea"/>
              </a:rPr>
              <a:t>본 자료는 모두 </a:t>
            </a:r>
            <a:r>
              <a:rPr lang="en-US" altLang="ko-KR" sz="1400" dirty="0" smtClean="0">
                <a:latin typeface="+mn-ea"/>
                <a:ea typeface="+mn-ea"/>
              </a:rPr>
              <a:t>Creative Commons License CC-BY-NC</a:t>
            </a:r>
            <a:r>
              <a:rPr lang="ko-KR" altLang="en-US" sz="1400" dirty="0" smtClean="0">
                <a:latin typeface="+mn-ea"/>
                <a:ea typeface="+mn-ea"/>
              </a:rPr>
              <a:t>을 따릅니다</a:t>
            </a:r>
            <a:r>
              <a:rPr lang="en-US" altLang="ko-KR" sz="1400" dirty="0" smtClean="0">
                <a:latin typeface="+mn-ea"/>
                <a:ea typeface="+mn-ea"/>
              </a:rPr>
              <a:t>.</a:t>
            </a:r>
            <a:endParaRPr lang="en-US" sz="14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GeoWebCache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캐시 전략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캐시 기본 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Custom </a:t>
            </a:r>
            <a:r>
              <a:rPr lang="en-US" altLang="ko-KR" dirty="0" err="1" smtClean="0"/>
              <a:t>Gridset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Google, </a:t>
            </a:r>
            <a:r>
              <a:rPr lang="en-US" altLang="ko-KR" dirty="0" err="1" smtClean="0"/>
              <a:t>VWorld</a:t>
            </a:r>
            <a:r>
              <a:rPr lang="en-US" altLang="ko-KR" dirty="0" smtClean="0"/>
              <a:t>(EPSG:3857)</a:t>
            </a:r>
          </a:p>
          <a:p>
            <a:pPr lvl="2"/>
            <a:r>
              <a:rPr lang="en-US" altLang="ko-KR" dirty="0" err="1" smtClean="0"/>
              <a:t>Daum</a:t>
            </a:r>
            <a:r>
              <a:rPr lang="en-US" altLang="ko-KR" dirty="0" smtClean="0"/>
              <a:t>(EPSG:5181)</a:t>
            </a:r>
          </a:p>
          <a:p>
            <a:pPr lvl="2"/>
            <a:r>
              <a:rPr lang="en-US" altLang="ko-KR" dirty="0" err="1" smtClean="0"/>
              <a:t>Naver</a:t>
            </a:r>
            <a:r>
              <a:rPr lang="en-US" altLang="ko-KR" dirty="0"/>
              <a:t>(EPSG:5179)</a:t>
            </a:r>
          </a:p>
          <a:p>
            <a:pPr lvl="1"/>
            <a:r>
              <a:rPr lang="en-US" altLang="ko-KR" dirty="0"/>
              <a:t>Tile Layer </a:t>
            </a:r>
            <a:r>
              <a:rPr lang="ko-KR" altLang="en-US" dirty="0"/>
              <a:t>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OpenLayers3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GWC </a:t>
            </a:r>
            <a:r>
              <a:rPr lang="ko-KR" altLang="en-US" dirty="0" smtClean="0"/>
              <a:t>확인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783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캐시 전략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캐시 전략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대용량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갱신 주기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트래픽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좌표체계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대상 레이어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8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캐시 기본 설정 및 디스크 할당량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캐시 기본 설정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GeoServer </a:t>
            </a:r>
            <a:r>
              <a:rPr lang="en-US" altLang="ko-KR" dirty="0"/>
              <a:t>WMS</a:t>
            </a:r>
            <a:r>
              <a:rPr lang="ko-KR" altLang="en-US" dirty="0"/>
              <a:t>와 직접적인 통합 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On: </a:t>
            </a: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localhost:8080/geoserver/wms</a:t>
            </a:r>
            <a:r>
              <a:rPr lang="en-US" altLang="ko-KR" dirty="0" smtClean="0"/>
              <a:t> </a:t>
            </a:r>
            <a:r>
              <a:rPr lang="ko-KR" altLang="en-US" dirty="0" smtClean="0"/>
              <a:t>동작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Off: </a:t>
            </a:r>
            <a:r>
              <a:rPr lang="en-US" altLang="ko-KR" dirty="0" smtClean="0">
                <a:hlinkClick r:id="rId3"/>
              </a:rPr>
              <a:t>http</a:t>
            </a:r>
            <a:r>
              <a:rPr lang="en-US" altLang="ko-KR" dirty="0">
                <a:hlinkClick r:id="rId3"/>
              </a:rPr>
              <a:t>://</a:t>
            </a:r>
            <a:r>
              <a:rPr lang="en-US" altLang="ko-KR" dirty="0" smtClean="0">
                <a:hlinkClick r:id="rId3"/>
              </a:rPr>
              <a:t>localhost:8080/geoserver/gwc/service/wms</a:t>
            </a:r>
            <a:r>
              <a:rPr lang="en-US" altLang="ko-KR" dirty="0" smtClean="0"/>
              <a:t> </a:t>
            </a:r>
            <a:r>
              <a:rPr lang="ko-KR" altLang="en-US" dirty="0" smtClean="0"/>
              <a:t>에서만 동작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새 레이어 또는 레이어 그룹에 대해 자동으로 </a:t>
            </a:r>
            <a:r>
              <a:rPr lang="en-US" altLang="ko-KR" dirty="0" err="1" smtClean="0"/>
              <a:t>GeoWebCache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레이어를 구성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off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6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Custom </a:t>
            </a:r>
            <a:r>
              <a:rPr lang="en-US" altLang="ko-KR" dirty="0" err="1" smtClean="0"/>
              <a:t>Gridset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Google, </a:t>
            </a:r>
            <a:r>
              <a:rPr lang="en-US" altLang="ko-KR" dirty="0" err="1" smtClean="0"/>
              <a:t>VWorld</a:t>
            </a:r>
            <a:r>
              <a:rPr lang="en-US" altLang="ko-KR" dirty="0" smtClean="0"/>
              <a:t>(EPSG:3857)</a:t>
            </a:r>
          </a:p>
          <a:p>
            <a:pPr lvl="1"/>
            <a:r>
              <a:rPr lang="ko-KR" altLang="en-US" dirty="0" smtClean="0"/>
              <a:t>이미 만들어진 </a:t>
            </a:r>
            <a:r>
              <a:rPr lang="en-US" altLang="ko-KR" dirty="0" smtClean="0"/>
              <a:t>EPSG:900913</a:t>
            </a:r>
            <a:r>
              <a:rPr lang="ko-KR" altLang="en-US" dirty="0" smtClean="0"/>
              <a:t>과 동일</a:t>
            </a:r>
            <a:endParaRPr lang="en-US" altLang="ko-KR" dirty="0" smtClean="0"/>
          </a:p>
          <a:p>
            <a:pPr lvl="1"/>
            <a:r>
              <a:rPr lang="en-US" altLang="ko-KR" dirty="0"/>
              <a:t>EPSG:900913 </a:t>
            </a:r>
            <a:r>
              <a:rPr lang="ko-KR" altLang="en-US" dirty="0" smtClean="0"/>
              <a:t>복제 후 </a:t>
            </a:r>
            <a:r>
              <a:rPr lang="ko-KR" altLang="en-US" dirty="0"/>
              <a:t>재</a:t>
            </a:r>
            <a:r>
              <a:rPr lang="ko-KR" altLang="en-US" dirty="0" smtClean="0"/>
              <a:t>정의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좌표체계</a:t>
            </a:r>
            <a:r>
              <a:rPr lang="en-US" altLang="ko-KR" dirty="0"/>
              <a:t>: </a:t>
            </a:r>
            <a:r>
              <a:rPr lang="en-US" altLang="ko-KR" dirty="0" smtClean="0"/>
              <a:t>EPSG:3857</a:t>
            </a:r>
          </a:p>
          <a:p>
            <a:pPr lvl="1"/>
            <a:r>
              <a:rPr lang="ko-KR" altLang="en-US" dirty="0" smtClean="0"/>
              <a:t>단위</a:t>
            </a:r>
            <a:r>
              <a:rPr lang="en-US" altLang="ko-KR" dirty="0" smtClean="0"/>
              <a:t>: m, </a:t>
            </a:r>
            <a:r>
              <a:rPr lang="ko-KR" altLang="en-US" dirty="0" smtClean="0"/>
              <a:t>단위당 미터</a:t>
            </a:r>
            <a:r>
              <a:rPr lang="en-US" altLang="ko-KR" dirty="0" smtClean="0"/>
              <a:t>: 1.0</a:t>
            </a:r>
          </a:p>
          <a:p>
            <a:pPr lvl="1"/>
            <a:r>
              <a:rPr lang="ko-KR" altLang="en-US" dirty="0" smtClean="0"/>
              <a:t>타일 크기</a:t>
            </a:r>
            <a:r>
              <a:rPr lang="en-US" altLang="ko-KR" dirty="0" smtClean="0"/>
              <a:t>: 256 * 256</a:t>
            </a:r>
          </a:p>
          <a:p>
            <a:pPr lvl="1"/>
            <a:r>
              <a:rPr lang="ko-KR" altLang="en-US" dirty="0" smtClean="0"/>
              <a:t>범위</a:t>
            </a:r>
            <a:r>
              <a:rPr lang="en-US" altLang="ko-KR" dirty="0"/>
              <a:t>: </a:t>
            </a:r>
            <a:r>
              <a:rPr lang="en-US" altLang="ko-KR" sz="2200" dirty="0" smtClean="0"/>
              <a:t>[-20037508.34  </a:t>
            </a:r>
            <a:r>
              <a:rPr lang="en-US" altLang="ko-KR" sz="2200" dirty="0"/>
              <a:t>-</a:t>
            </a:r>
            <a:r>
              <a:rPr lang="en-US" altLang="ko-KR" sz="2200" dirty="0" smtClean="0"/>
              <a:t>20037508.34  20037508.34  20037508.34]</a:t>
            </a:r>
          </a:p>
          <a:p>
            <a:pPr lvl="1"/>
            <a:r>
              <a:rPr lang="en-US" altLang="ko-KR" dirty="0" smtClean="0"/>
              <a:t>Level: 0 ~ 30</a:t>
            </a:r>
          </a:p>
          <a:p>
            <a:pPr lvl="1"/>
            <a:r>
              <a:rPr lang="en-US" altLang="ko-KR" dirty="0"/>
              <a:t>Resolution: </a:t>
            </a:r>
            <a:r>
              <a:rPr lang="en-US" altLang="ko-KR" sz="2200" dirty="0"/>
              <a:t>[156,543.03390625 ~ </a:t>
            </a:r>
            <a:r>
              <a:rPr lang="en-US" altLang="ko-KR" sz="2200" dirty="0" smtClean="0"/>
              <a:t>0.0001457920613757]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91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9A81-AC6A-4000-B556-C65FD007806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내용 개체 틀 2"/>
          <p:cNvSpPr txBox="1">
            <a:spLocks/>
          </p:cNvSpPr>
          <p:nvPr/>
        </p:nvSpPr>
        <p:spPr>
          <a:xfrm>
            <a:off x="330200" y="1143001"/>
            <a:ext cx="9398000" cy="5257800"/>
          </a:xfrm>
          <a:prstGeom prst="rect">
            <a:avLst/>
          </a:prstGeom>
        </p:spPr>
        <p:txBody>
          <a:bodyPr>
            <a:normAutofit/>
          </a:bodyPr>
          <a:lstStyle>
            <a:lvl1pPr marL="402325" indent="-402325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Char char="p"/>
              <a:defRPr sz="33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871703" indent="-33527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341082" indent="-268216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itchFamily="2" charset="2"/>
              <a:buChar char="p"/>
              <a:defRPr sz="23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877515" indent="-268216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413947" indent="-268216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950380" indent="-268216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3486813" indent="-268216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4023246" indent="-268216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4559678" indent="-268216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/>
            <a:r>
              <a:rPr lang="ko-KR" altLang="en-US" kern="0" dirty="0" smtClean="0"/>
              <a:t>실습자료</a:t>
            </a:r>
            <a:endParaRPr lang="en-US" altLang="ko-KR" kern="0" dirty="0" smtClean="0"/>
          </a:p>
          <a:p>
            <a:pPr lvl="1" eaLnBrk="1" hangingPunct="1"/>
            <a:r>
              <a:rPr lang="en-US" altLang="ko-KR" kern="0" dirty="0">
                <a:hlinkClick r:id="rId2"/>
              </a:rPr>
              <a:t>https://</a:t>
            </a:r>
            <a:r>
              <a:rPr lang="en-US" altLang="ko-KR" kern="0" dirty="0" smtClean="0">
                <a:hlinkClick r:id="rId2"/>
              </a:rPr>
              <a:t>github.com/mapplus/foss4gkorea2016-ws</a:t>
            </a:r>
            <a:endParaRPr lang="en-US" altLang="ko-KR" kern="0" dirty="0" smtClean="0"/>
          </a:p>
          <a:p>
            <a:pPr lvl="1" eaLnBrk="1" hangingPunct="1"/>
            <a:r>
              <a:rPr lang="ko-KR" altLang="en-US" kern="0" dirty="0" smtClean="0"/>
              <a:t>또는</a:t>
            </a:r>
            <a:endParaRPr lang="en-US" altLang="ko-KR" kern="0" dirty="0" smtClean="0"/>
          </a:p>
          <a:p>
            <a:pPr lvl="1" eaLnBrk="1" hangingPunct="1"/>
            <a:r>
              <a:rPr lang="en-US" altLang="ko-KR" dirty="0">
                <a:hlinkClick r:id="rId3"/>
              </a:rPr>
              <a:t>http://</a:t>
            </a:r>
            <a:r>
              <a:rPr lang="en-US" altLang="ko-KR" dirty="0" smtClean="0">
                <a:hlinkClick r:id="rId3"/>
              </a:rPr>
              <a:t>tinyurl.com/osgeo-kr-edu</a:t>
            </a:r>
            <a:endParaRPr lang="en-US" altLang="ko-KR" dirty="0" smtClean="0"/>
          </a:p>
          <a:p>
            <a:pPr lvl="1" eaLnBrk="1" hangingPunct="1"/>
            <a:endParaRPr lang="en-US" altLang="ko-KR" kern="0" dirty="0"/>
          </a:p>
          <a:p>
            <a:pPr eaLnBrk="1" hangingPunct="1"/>
            <a:r>
              <a:rPr lang="ko-KR" altLang="en-US" kern="0" dirty="0" smtClean="0"/>
              <a:t>프로그램 준비</a:t>
            </a:r>
            <a:endParaRPr lang="en-US" altLang="ko-KR" kern="0" dirty="0" smtClean="0"/>
          </a:p>
          <a:p>
            <a:pPr lvl="1" eaLnBrk="1" hangingPunct="1"/>
            <a:r>
              <a:rPr lang="en-US" altLang="ko-KR" sz="2400" kern="0" dirty="0" smtClean="0"/>
              <a:t>Java7 + Tomcat8 + GeoServer 2.8 + WPS Extension</a:t>
            </a:r>
          </a:p>
          <a:p>
            <a:pPr lvl="1" eaLnBrk="1" hangingPunct="1"/>
            <a:r>
              <a:rPr lang="en-US" altLang="ko-KR" sz="2400" kern="0" dirty="0" smtClean="0"/>
              <a:t>uDig: udig-2.0.0-SNAPSHOT.win32.win32.x86_64.exe</a:t>
            </a:r>
          </a:p>
          <a:p>
            <a:pPr lvl="1" eaLnBrk="1" hangingPunct="1"/>
            <a:r>
              <a:rPr lang="en-US" altLang="ko-KR" sz="2400" kern="0" dirty="0" smtClean="0"/>
              <a:t>Notepad++</a:t>
            </a:r>
            <a:endParaRPr lang="ko-KR" altLang="en-US" sz="2400" kern="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314626" y="1"/>
            <a:ext cx="9438974" cy="914400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2"/>
                </a:solidFill>
                <a:latin typeface="Times New Roman" pitchFamily="18" charset="0"/>
              </a:defRPr>
            </a:lvl5pPr>
            <a:lvl6pPr marL="536433" algn="l" rtl="0" fontAlgn="base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2"/>
                </a:solidFill>
                <a:latin typeface="Times New Roman" pitchFamily="18" charset="0"/>
              </a:defRPr>
            </a:lvl6pPr>
            <a:lvl7pPr marL="1072866" algn="l" rtl="0" fontAlgn="base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2"/>
                </a:solidFill>
                <a:latin typeface="Times New Roman" pitchFamily="18" charset="0"/>
              </a:defRPr>
            </a:lvl7pPr>
            <a:lvl8pPr marL="1609298" algn="l" rtl="0" fontAlgn="base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2"/>
                </a:solidFill>
                <a:latin typeface="Times New Roman" pitchFamily="18" charset="0"/>
              </a:defRPr>
            </a:lvl8pPr>
            <a:lvl9pPr marL="2145731" algn="l" rtl="0" fontAlgn="base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ko-KR" altLang="en-US" kern="0" dirty="0" smtClean="0"/>
              <a:t>자료 </a:t>
            </a:r>
            <a:r>
              <a:rPr lang="ko-KR" altLang="en-US" kern="0" dirty="0" err="1" smtClean="0"/>
              <a:t>받는곳</a:t>
            </a:r>
            <a:endParaRPr lang="ko-KR" altLang="en-US" kern="0" dirty="0"/>
          </a:p>
        </p:txBody>
      </p:sp>
      <p:pic>
        <p:nvPicPr>
          <p:cNvPr id="5" name="Picture 8" descr="geoserver-logo-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91000" y="152400"/>
            <a:ext cx="3602069" cy="114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76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Custom </a:t>
            </a:r>
            <a:r>
              <a:rPr lang="en-US" altLang="ko-KR" dirty="0" err="1" smtClean="0"/>
              <a:t>Gridset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Daum:EPSG:5181</a:t>
            </a:r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err="1" smtClean="0"/>
              <a:t>그리드셋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ko-KR" altLang="en-US" dirty="0" smtClean="0"/>
              <a:t>새로운 </a:t>
            </a:r>
            <a:r>
              <a:rPr lang="ko-KR" altLang="en-US" dirty="0" err="1"/>
              <a:t>그리드셋</a:t>
            </a:r>
            <a:r>
              <a:rPr lang="ko-KR" altLang="en-US" dirty="0"/>
              <a:t>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]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좌표체계</a:t>
            </a:r>
            <a:r>
              <a:rPr lang="en-US" altLang="ko-KR" dirty="0"/>
              <a:t>: </a:t>
            </a:r>
            <a:r>
              <a:rPr lang="en-US" altLang="ko-KR" dirty="0" smtClean="0"/>
              <a:t>EPSG:5181</a:t>
            </a:r>
            <a:endParaRPr lang="en-US" altLang="ko-KR" dirty="0"/>
          </a:p>
          <a:p>
            <a:pPr lvl="1"/>
            <a:r>
              <a:rPr lang="ko-KR" altLang="en-US" dirty="0"/>
              <a:t>단위</a:t>
            </a:r>
            <a:r>
              <a:rPr lang="en-US" altLang="ko-KR" dirty="0"/>
              <a:t>: </a:t>
            </a:r>
            <a:r>
              <a:rPr lang="en-US" altLang="ko-KR" dirty="0" smtClean="0"/>
              <a:t>m, </a:t>
            </a:r>
            <a:r>
              <a:rPr lang="ko-KR" altLang="en-US" dirty="0"/>
              <a:t>단위당 미터</a:t>
            </a:r>
            <a:r>
              <a:rPr lang="en-US" altLang="ko-KR" dirty="0"/>
              <a:t>: 1.0</a:t>
            </a:r>
          </a:p>
          <a:p>
            <a:pPr lvl="1"/>
            <a:r>
              <a:rPr lang="ko-KR" altLang="en-US" dirty="0"/>
              <a:t>타일 크기</a:t>
            </a:r>
            <a:r>
              <a:rPr lang="en-US" altLang="ko-KR" dirty="0"/>
              <a:t>: 256 * 256</a:t>
            </a:r>
          </a:p>
          <a:p>
            <a:pPr lvl="1"/>
            <a:r>
              <a:rPr lang="ko-KR" altLang="en-US" dirty="0"/>
              <a:t>범위</a:t>
            </a:r>
            <a:r>
              <a:rPr lang="en-US" altLang="ko-KR" dirty="0"/>
              <a:t>: [-30000, -60000, 494288, 988576]</a:t>
            </a:r>
          </a:p>
          <a:p>
            <a:pPr lvl="1"/>
            <a:r>
              <a:rPr lang="en-US" altLang="ko-KR" dirty="0"/>
              <a:t>Level: 0 ~ </a:t>
            </a:r>
            <a:r>
              <a:rPr lang="en-US" altLang="ko-KR" dirty="0" smtClean="0"/>
              <a:t>13</a:t>
            </a:r>
          </a:p>
          <a:p>
            <a:pPr lvl="1"/>
            <a:r>
              <a:rPr lang="en-US" altLang="ko-KR" dirty="0"/>
              <a:t>Resolution: [</a:t>
            </a:r>
            <a:r>
              <a:rPr lang="en-US" altLang="ko-KR" dirty="0" smtClean="0"/>
              <a:t>2048 ~ </a:t>
            </a:r>
            <a:r>
              <a:rPr lang="en-US" altLang="ko-KR" dirty="0"/>
              <a:t>0.25</a:t>
            </a:r>
            <a:r>
              <a:rPr lang="en-US" altLang="ko-KR" dirty="0" smtClean="0"/>
              <a:t>]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5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Custom </a:t>
            </a:r>
            <a:r>
              <a:rPr lang="en-US" altLang="ko-KR" dirty="0" err="1" smtClean="0"/>
              <a:t>Gridset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Naver:EPSG:5179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 err="1"/>
              <a:t>그리드셋</a:t>
            </a:r>
            <a:r>
              <a:rPr lang="en-US" altLang="ko-KR" dirty="0"/>
              <a:t>] </a:t>
            </a:r>
            <a:r>
              <a:rPr lang="en-US" altLang="ko-KR" dirty="0">
                <a:sym typeface="Wingdings" panose="05000000000000000000" pitchFamily="2" charset="2"/>
              </a:rPr>
              <a:t> [</a:t>
            </a:r>
            <a:r>
              <a:rPr lang="ko-KR" altLang="en-US" dirty="0"/>
              <a:t>새로운 </a:t>
            </a:r>
            <a:r>
              <a:rPr lang="ko-KR" altLang="en-US" dirty="0" err="1"/>
              <a:t>그리드셋</a:t>
            </a:r>
            <a:r>
              <a:rPr lang="ko-KR" altLang="en-US" dirty="0"/>
              <a:t> 생성</a:t>
            </a:r>
            <a:r>
              <a:rPr lang="en-US" altLang="ko-KR" dirty="0" smtClean="0"/>
              <a:t>]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좌표체계</a:t>
            </a:r>
            <a:r>
              <a:rPr lang="en-US" altLang="ko-KR" dirty="0"/>
              <a:t>: </a:t>
            </a:r>
            <a:r>
              <a:rPr lang="en-US" altLang="ko-KR" dirty="0" smtClean="0"/>
              <a:t>EPSG:5179</a:t>
            </a:r>
            <a:endParaRPr lang="en-US" altLang="ko-KR" dirty="0"/>
          </a:p>
          <a:p>
            <a:pPr lvl="1"/>
            <a:r>
              <a:rPr lang="ko-KR" altLang="en-US" dirty="0"/>
              <a:t>단위</a:t>
            </a:r>
            <a:r>
              <a:rPr lang="en-US" altLang="ko-KR" dirty="0"/>
              <a:t>: </a:t>
            </a:r>
            <a:r>
              <a:rPr lang="en-US" altLang="ko-KR" dirty="0" smtClean="0"/>
              <a:t>m, </a:t>
            </a:r>
            <a:r>
              <a:rPr lang="ko-KR" altLang="en-US" dirty="0"/>
              <a:t>단위당 미터</a:t>
            </a:r>
            <a:r>
              <a:rPr lang="en-US" altLang="ko-KR" dirty="0"/>
              <a:t>: 1.0</a:t>
            </a:r>
          </a:p>
          <a:p>
            <a:pPr lvl="1"/>
            <a:r>
              <a:rPr lang="ko-KR" altLang="en-US" dirty="0"/>
              <a:t>타일 크기</a:t>
            </a:r>
            <a:r>
              <a:rPr lang="en-US" altLang="ko-KR" dirty="0"/>
              <a:t>: 256 * 256</a:t>
            </a:r>
          </a:p>
          <a:p>
            <a:pPr lvl="1"/>
            <a:r>
              <a:rPr lang="ko-KR" altLang="en-US" dirty="0"/>
              <a:t>범위</a:t>
            </a:r>
            <a:r>
              <a:rPr lang="en-US" altLang="ko-KR" dirty="0"/>
              <a:t>: [90112, 1192896, 2187264, 2765760]</a:t>
            </a:r>
          </a:p>
          <a:p>
            <a:pPr lvl="1"/>
            <a:r>
              <a:rPr lang="en-US" altLang="ko-KR" dirty="0"/>
              <a:t>Level: 0 ~ </a:t>
            </a:r>
            <a:r>
              <a:rPr lang="en-US" altLang="ko-KR" dirty="0" smtClean="0"/>
              <a:t>13</a:t>
            </a:r>
            <a:endParaRPr lang="en-US" altLang="ko-KR" dirty="0"/>
          </a:p>
          <a:p>
            <a:pPr lvl="1"/>
            <a:r>
              <a:rPr lang="en-US" altLang="ko-KR" dirty="0"/>
              <a:t>Resolution: [2048 ~ 0.25]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73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Tile Layer </a:t>
            </a:r>
            <a:r>
              <a:rPr lang="ko-KR" altLang="en-US" dirty="0" smtClean="0"/>
              <a:t>설정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Korea_sgg</a:t>
            </a:r>
            <a:r>
              <a:rPr lang="en-US" altLang="ko-KR" dirty="0" smtClean="0"/>
              <a:t> </a:t>
            </a:r>
            <a:r>
              <a:rPr lang="ko-KR" altLang="en-US" dirty="0" smtClean="0"/>
              <a:t>레이어 등록</a:t>
            </a:r>
            <a:endParaRPr lang="en-US" altLang="ko-KR" dirty="0" smtClean="0"/>
          </a:p>
          <a:p>
            <a:r>
              <a:rPr lang="en-US" altLang="ko-KR" dirty="0" smtClean="0"/>
              <a:t>Tile </a:t>
            </a:r>
            <a:r>
              <a:rPr lang="en-US" altLang="ko-KR" dirty="0"/>
              <a:t>Layer </a:t>
            </a:r>
            <a:r>
              <a:rPr lang="ko-KR" altLang="en-US" dirty="0"/>
              <a:t>설정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캐시를 적용할 레이어 선정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새로운 </a:t>
            </a:r>
            <a:r>
              <a:rPr lang="ko-KR" altLang="en-US" dirty="0"/>
              <a:t>캐시 레이어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]</a:t>
            </a:r>
          </a:p>
          <a:p>
            <a:pPr lvl="1"/>
            <a:r>
              <a:rPr lang="ko-KR" altLang="en-US" dirty="0" smtClean="0"/>
              <a:t>캐시 설정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</a:t>
            </a:r>
            <a:r>
              <a:rPr lang="ko-KR" altLang="en-US" dirty="0"/>
              <a:t>레이어의 캐시 레이어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pPr lvl="2"/>
            <a:r>
              <a:rPr lang="ko-KR" altLang="en-US" dirty="0"/>
              <a:t>이 레이어의 타일 캐시 </a:t>
            </a:r>
            <a:r>
              <a:rPr lang="ko-KR" altLang="en-US" dirty="0" smtClean="0"/>
              <a:t>활성화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메타타일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픽셀단위 여백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타일 이미지 포맷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캐시만료 확인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사용가능한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그리드셋에서</a:t>
            </a:r>
            <a:r>
              <a:rPr lang="ko-KR" altLang="en-US" dirty="0" smtClean="0"/>
              <a:t> 사용할 </a:t>
            </a:r>
            <a:r>
              <a:rPr lang="ko-KR" altLang="en-US" dirty="0" err="1" smtClean="0"/>
              <a:t>그리드셋</a:t>
            </a:r>
            <a:r>
              <a:rPr lang="ko-KR" altLang="en-US" dirty="0" smtClean="0"/>
              <a:t> 추가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[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]</a:t>
            </a:r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4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Tile Layer </a:t>
            </a:r>
            <a:r>
              <a:rPr lang="ko-KR" altLang="en-US" dirty="0" smtClean="0"/>
              <a:t>설정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GWC</a:t>
            </a:r>
            <a:r>
              <a:rPr lang="ko-KR" altLang="en-US" dirty="0" smtClean="0"/>
              <a:t>에서 타일 미리 생성하기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[</a:t>
            </a:r>
            <a:r>
              <a:rPr lang="ko-KR" altLang="en-US" dirty="0" smtClean="0"/>
              <a:t>타일 캐시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ko-KR" altLang="en-US" dirty="0" smtClean="0">
                <a:sym typeface="Wingdings" panose="05000000000000000000" pitchFamily="2" charset="2"/>
              </a:rPr>
              <a:t>타일 레이어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페이지로 이동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ko-KR" altLang="en-US" dirty="0" smtClean="0">
                <a:sym typeface="Wingdings" panose="05000000000000000000" pitchFamily="2" charset="2"/>
              </a:rPr>
              <a:t>타일을 생성할 레이어의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생성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삭제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링크 클릭하여 </a:t>
            </a:r>
            <a:r>
              <a:rPr lang="en-US" altLang="ko-KR" dirty="0" err="1" smtClean="0">
                <a:sym typeface="Wingdings" panose="05000000000000000000" pitchFamily="2" charset="2"/>
              </a:rPr>
              <a:t>GeoWebCache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페이지로 이동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smtClean="0">
                <a:sym typeface="Wingdings" panose="05000000000000000000" pitchFamily="2" charset="2"/>
              </a:rPr>
              <a:t>[Create </a:t>
            </a:r>
            <a:r>
              <a:rPr lang="en-US" altLang="ko-KR" dirty="0">
                <a:sym typeface="Wingdings" panose="05000000000000000000" pitchFamily="2" charset="2"/>
              </a:rPr>
              <a:t>a new </a:t>
            </a:r>
            <a:r>
              <a:rPr lang="en-US" altLang="ko-KR" dirty="0" smtClean="0">
                <a:sym typeface="Wingdings" panose="05000000000000000000" pitchFamily="2" charset="2"/>
              </a:rPr>
              <a:t>task]</a:t>
            </a:r>
            <a:r>
              <a:rPr lang="ko-KR" altLang="en-US" dirty="0" smtClean="0">
                <a:sym typeface="Wingdings" panose="05000000000000000000" pitchFamily="2" charset="2"/>
              </a:rPr>
              <a:t>에서 </a:t>
            </a:r>
            <a:r>
              <a:rPr lang="ko-KR" altLang="en-US" dirty="0" err="1" smtClean="0">
                <a:sym typeface="Wingdings" panose="05000000000000000000" pitchFamily="2" charset="2"/>
              </a:rPr>
              <a:t>그리드셋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포맷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줌 레벨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범위</a:t>
            </a:r>
            <a:r>
              <a:rPr lang="en-US" altLang="ko-KR" dirty="0" smtClean="0">
                <a:sym typeface="Wingdings" panose="05000000000000000000" pitchFamily="2" charset="2"/>
              </a:rPr>
              <a:t>, </a:t>
            </a:r>
            <a:r>
              <a:rPr lang="ko-KR" altLang="en-US" dirty="0" smtClean="0">
                <a:sym typeface="Wingdings" panose="05000000000000000000" pitchFamily="2" charset="2"/>
              </a:rPr>
              <a:t>스타일 등 설정 후 </a:t>
            </a:r>
            <a:r>
              <a:rPr lang="en-US" altLang="ko-KR" dirty="0" smtClean="0">
                <a:sym typeface="Wingdings" panose="05000000000000000000" pitchFamily="2" charset="2"/>
              </a:rPr>
              <a:t>[Submit] </a:t>
            </a:r>
            <a:r>
              <a:rPr lang="ko-KR" altLang="en-US" dirty="0" smtClean="0">
                <a:sym typeface="Wingdings" panose="05000000000000000000" pitchFamily="2" charset="2"/>
              </a:rPr>
              <a:t>버튼 눌러 생성</a:t>
            </a:r>
            <a:endParaRPr lang="en-US" altLang="ko-KR" dirty="0" smtClean="0">
              <a:sym typeface="Wingdings" panose="05000000000000000000" pitchFamily="2" charset="2"/>
            </a:endParaRPr>
          </a:p>
          <a:p>
            <a:pPr lvl="1"/>
            <a:r>
              <a:rPr lang="en-US" altLang="ko-KR" dirty="0" err="1" smtClean="0">
                <a:sym typeface="Wingdings" panose="05000000000000000000" pitchFamily="2" charset="2"/>
              </a:rPr>
              <a:t>GeoWebCache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폴더로 이동하여 생성된 타일 이미지 확인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2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OpenLayers3</a:t>
            </a:r>
            <a:r>
              <a:rPr lang="ko-KR" altLang="en-US" dirty="0" smtClean="0"/>
              <a:t>에서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OpenLayers3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GWC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demo </a:t>
            </a:r>
            <a:r>
              <a:rPr lang="ko-KR" altLang="en-US" dirty="0" smtClean="0"/>
              <a:t>폴더로 이동하여 다음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파일 </a:t>
            </a:r>
            <a:r>
              <a:rPr lang="ko-KR" altLang="en-US" dirty="0" err="1" smtClean="0"/>
              <a:t>더블클릭하여</a:t>
            </a:r>
            <a:r>
              <a:rPr lang="ko-KR" altLang="en-US" dirty="0" smtClean="0"/>
              <a:t> 확인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ol3_vworld_3857.html</a:t>
            </a:r>
          </a:p>
          <a:p>
            <a:pPr lvl="2"/>
            <a:r>
              <a:rPr lang="en-US" altLang="ko-KR" dirty="0" smtClean="0"/>
              <a:t>ol3_daum_5181.html</a:t>
            </a:r>
            <a:endParaRPr lang="en-US" altLang="ko-KR" dirty="0"/>
          </a:p>
          <a:p>
            <a:pPr lvl="2"/>
            <a:r>
              <a:rPr lang="en-US" altLang="ko-KR" dirty="0" smtClean="0"/>
              <a:t>ol3_naver_5179.html</a:t>
            </a:r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Notepad++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파일 열어서 확인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8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OpenLayers3</a:t>
            </a:r>
            <a:r>
              <a:rPr lang="ko-KR" altLang="en-US" dirty="0" smtClean="0"/>
              <a:t>에서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OpenLayers3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GWC </a:t>
            </a:r>
            <a:r>
              <a:rPr lang="ko-KR" altLang="en-US" dirty="0" smtClean="0"/>
              <a:t>확인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demo </a:t>
            </a:r>
            <a:r>
              <a:rPr lang="ko-KR" altLang="en-US" dirty="0" smtClean="0"/>
              <a:t>폴더로 이동하여 다음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파일 </a:t>
            </a:r>
            <a:r>
              <a:rPr lang="ko-KR" altLang="en-US" dirty="0" err="1" smtClean="0"/>
              <a:t>더블클릭하여</a:t>
            </a:r>
            <a:r>
              <a:rPr lang="ko-KR" altLang="en-US" dirty="0" smtClean="0"/>
              <a:t> 확인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ol3_vworld_3857.html</a:t>
            </a:r>
          </a:p>
          <a:p>
            <a:pPr lvl="2"/>
            <a:r>
              <a:rPr lang="en-US" altLang="ko-KR" dirty="0" smtClean="0"/>
              <a:t>ol3_daum_5181.html</a:t>
            </a:r>
            <a:endParaRPr lang="en-US" altLang="ko-KR" dirty="0"/>
          </a:p>
          <a:p>
            <a:pPr lvl="2"/>
            <a:r>
              <a:rPr lang="en-US" altLang="ko-KR" dirty="0" smtClean="0"/>
              <a:t>ol3_naver_5179.html</a:t>
            </a:r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Notepad++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파일 열어서 확인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15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OpenLayers3</a:t>
            </a:r>
            <a:r>
              <a:rPr lang="ko-KR" altLang="en-US" dirty="0" smtClean="0"/>
              <a:t>에서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Vworld</a:t>
            </a:r>
            <a:r>
              <a:rPr lang="en-US" altLang="ko-KR" dirty="0" smtClean="0"/>
              <a:t> (EPSG:3857, EPSG:900913)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20" y="1805970"/>
            <a:ext cx="8949279" cy="476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6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OpenLayers3</a:t>
            </a:r>
            <a:r>
              <a:rPr lang="ko-KR" altLang="en-US" dirty="0" smtClean="0"/>
              <a:t>에서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Kakao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Daum</a:t>
            </a:r>
            <a:r>
              <a:rPr lang="en-US" altLang="ko-KR" dirty="0" smtClean="0"/>
              <a:t>(EPSG:5181)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28800"/>
            <a:ext cx="886474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3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OpenLayers3</a:t>
            </a:r>
            <a:r>
              <a:rPr lang="ko-KR" altLang="en-US" dirty="0" smtClean="0"/>
              <a:t>에서 확인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Naver</a:t>
            </a:r>
            <a:r>
              <a:rPr lang="en-US" altLang="ko-KR" dirty="0" smtClean="0"/>
              <a:t> (EPSG:5179)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905000"/>
            <a:ext cx="8708994" cy="464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0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마무리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AD331-EFAC-41D9-9F12-FD8D4C8312B1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그림 6" descr="OSGeo_logo_750_317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750" y="0"/>
            <a:ext cx="23812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qgis_log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0034" y="0"/>
            <a:ext cx="682771" cy="764704"/>
          </a:xfrm>
          <a:prstGeom prst="rect">
            <a:avLst/>
          </a:prstGeom>
        </p:spPr>
      </p:pic>
      <p:pic>
        <p:nvPicPr>
          <p:cNvPr id="7" name="Picture 8" descr="geoserver-logo-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45858" y="739817"/>
            <a:ext cx="1440160" cy="456935"/>
          </a:xfrm>
          <a:prstGeom prst="rect">
            <a:avLst/>
          </a:prstGeom>
        </p:spPr>
      </p:pic>
      <p:pic>
        <p:nvPicPr>
          <p:cNvPr id="8" name="Picture 9" descr="스크린샷 2010-11-23 오후 2.14.46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4391" y="1052736"/>
            <a:ext cx="755153" cy="761777"/>
          </a:xfrm>
          <a:prstGeom prst="rect">
            <a:avLst/>
          </a:prstGeom>
        </p:spPr>
      </p:pic>
      <p:pic>
        <p:nvPicPr>
          <p:cNvPr id="9" name="Picture 10" descr="mapfish_white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1922" y="0"/>
            <a:ext cx="856456" cy="456777"/>
          </a:xfrm>
          <a:prstGeom prst="rect">
            <a:avLst/>
          </a:prstGeom>
        </p:spPr>
      </p:pic>
      <p:pic>
        <p:nvPicPr>
          <p:cNvPr id="10" name="Picture 14" descr="openlayers_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1722" y="177800"/>
            <a:ext cx="1549400" cy="294386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465738" y="772933"/>
            <a:ext cx="936104" cy="351811"/>
            <a:chOff x="3728864" y="1060965"/>
            <a:chExt cx="1427336" cy="567835"/>
          </a:xfrm>
        </p:grpSpPr>
        <p:pic>
          <p:nvPicPr>
            <p:cNvPr id="12" name="Picture 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318000" y="1130570"/>
              <a:ext cx="8382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728864" y="1060965"/>
              <a:ext cx="576064" cy="56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" name="Picture 23" descr="banner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7761882" y="1395204"/>
            <a:ext cx="1152128" cy="305604"/>
          </a:xfrm>
          <a:prstGeom prst="rect">
            <a:avLst/>
          </a:prstGeom>
        </p:spPr>
      </p:pic>
      <p:pic>
        <p:nvPicPr>
          <p:cNvPr id="15" name="Picture 2" descr="GeoNod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93730" y="1346877"/>
            <a:ext cx="1152128" cy="399968"/>
          </a:xfrm>
          <a:prstGeom prst="rect">
            <a:avLst/>
          </a:prstGeom>
          <a:noFill/>
        </p:spPr>
      </p:pic>
      <p:pic>
        <p:nvPicPr>
          <p:cNvPr id="16" name="Picture 26" descr="gdal-logo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5385618" y="44624"/>
            <a:ext cx="504056" cy="504056"/>
          </a:xfrm>
          <a:prstGeom prst="rect">
            <a:avLst/>
          </a:prstGeom>
        </p:spPr>
      </p:pic>
      <p:pic>
        <p:nvPicPr>
          <p:cNvPr id="17" name="Picture 27" descr="geotools-logo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5277370" y="836712"/>
            <a:ext cx="1044352" cy="274252"/>
          </a:xfrm>
          <a:prstGeom prst="rect">
            <a:avLst/>
          </a:prstGeom>
        </p:spPr>
      </p:pic>
      <p:pic>
        <p:nvPicPr>
          <p:cNvPr id="18" name="Picture 2" descr="http://www.alpix.com/3d/worldwin/WWJ/NASA_WorldWind_Logo_NoShadow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241602" y="1365176"/>
            <a:ext cx="1040459" cy="3356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Software </a:t>
            </a:r>
            <a:r>
              <a:rPr lang="ko-KR" altLang="en-US" dirty="0" smtClean="0"/>
              <a:t>개요 및 설치확인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2AD331-EFAC-41D9-9F12-FD8D4C8312B1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그림 6" descr="OSGeo_logo_750_317.pn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750" y="0"/>
            <a:ext cx="23812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qgis_log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30034" y="0"/>
            <a:ext cx="682771" cy="764704"/>
          </a:xfrm>
          <a:prstGeom prst="rect">
            <a:avLst/>
          </a:prstGeom>
        </p:spPr>
      </p:pic>
      <p:pic>
        <p:nvPicPr>
          <p:cNvPr id="7" name="Picture 8" descr="geoserver-logo-1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45858" y="739817"/>
            <a:ext cx="1440160" cy="456935"/>
          </a:xfrm>
          <a:prstGeom prst="rect">
            <a:avLst/>
          </a:prstGeom>
        </p:spPr>
      </p:pic>
      <p:pic>
        <p:nvPicPr>
          <p:cNvPr id="8" name="Picture 9" descr="스크린샷 2010-11-23 오후 2.14.46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94391" y="1052736"/>
            <a:ext cx="755153" cy="761777"/>
          </a:xfrm>
          <a:prstGeom prst="rect">
            <a:avLst/>
          </a:prstGeom>
        </p:spPr>
      </p:pic>
      <p:pic>
        <p:nvPicPr>
          <p:cNvPr id="9" name="Picture 10" descr="mapfish_white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21922" y="0"/>
            <a:ext cx="856456" cy="456777"/>
          </a:xfrm>
          <a:prstGeom prst="rect">
            <a:avLst/>
          </a:prstGeom>
        </p:spPr>
      </p:pic>
      <p:pic>
        <p:nvPicPr>
          <p:cNvPr id="10" name="Picture 14" descr="openlayers_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321722" y="177800"/>
            <a:ext cx="1549400" cy="294386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465738" y="772933"/>
            <a:ext cx="936104" cy="351811"/>
            <a:chOff x="3728864" y="1060965"/>
            <a:chExt cx="1427336" cy="567835"/>
          </a:xfrm>
        </p:grpSpPr>
        <p:pic>
          <p:nvPicPr>
            <p:cNvPr id="12" name="Picture 1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318000" y="1130570"/>
              <a:ext cx="8382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3728864" y="1060965"/>
              <a:ext cx="576064" cy="56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4" name="Picture 23" descr="banner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7761882" y="1395204"/>
            <a:ext cx="1152128" cy="305604"/>
          </a:xfrm>
          <a:prstGeom prst="rect">
            <a:avLst/>
          </a:prstGeom>
        </p:spPr>
      </p:pic>
      <p:pic>
        <p:nvPicPr>
          <p:cNvPr id="15" name="Picture 2" descr="GeoNod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393730" y="1346877"/>
            <a:ext cx="1152128" cy="399968"/>
          </a:xfrm>
          <a:prstGeom prst="rect">
            <a:avLst/>
          </a:prstGeom>
          <a:noFill/>
        </p:spPr>
      </p:pic>
      <p:pic>
        <p:nvPicPr>
          <p:cNvPr id="16" name="Picture 26" descr="gdal-logo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5385618" y="44624"/>
            <a:ext cx="504056" cy="504056"/>
          </a:xfrm>
          <a:prstGeom prst="rect">
            <a:avLst/>
          </a:prstGeom>
        </p:spPr>
      </p:pic>
      <p:pic>
        <p:nvPicPr>
          <p:cNvPr id="17" name="Picture 27" descr="geotools-logo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5277370" y="836712"/>
            <a:ext cx="1044352" cy="274252"/>
          </a:xfrm>
          <a:prstGeom prst="rect">
            <a:avLst/>
          </a:prstGeom>
        </p:spPr>
      </p:pic>
      <p:pic>
        <p:nvPicPr>
          <p:cNvPr id="18" name="Picture 2" descr="http://www.alpix.com/3d/worldwin/WWJ/NASA_WorldWind_Logo_NoShadow.jp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241602" y="1365176"/>
            <a:ext cx="1040459" cy="335632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304800" y="5889625"/>
            <a:ext cx="5638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165100" indent="-114300" algn="ctr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ko-KR" altLang="en-US" sz="2000" b="1" dirty="0" smtClean="0">
                <a:latin typeface="+mn-ea"/>
                <a:ea typeface="+mn-ea"/>
              </a:rPr>
              <a:t>- 일러두기 </a:t>
            </a:r>
            <a:r>
              <a:rPr lang="en-US" altLang="ko-KR" sz="2000" b="1" dirty="0" smtClean="0">
                <a:latin typeface="+mn-ea"/>
                <a:ea typeface="+mn-ea"/>
              </a:rPr>
              <a:t>-</a:t>
            </a:r>
            <a:endParaRPr lang="en-US" altLang="ko-KR" sz="1400" dirty="0" smtClean="0">
              <a:latin typeface="+mn-ea"/>
              <a:ea typeface="+mn-ea"/>
            </a:endParaRPr>
          </a:p>
          <a:p>
            <a:pPr marL="165100" indent="-114300" defTabSz="939800" eaLnBrk="0" fontAlgn="b" hangingPunct="0">
              <a:spcBef>
                <a:spcPct val="30000"/>
              </a:spcBef>
              <a:buFont typeface="Arial" pitchFamily="34" charset="0"/>
              <a:buChar char="•"/>
            </a:pPr>
            <a:r>
              <a:rPr lang="ko-KR" altLang="en-US" sz="1400" dirty="0" smtClean="0">
                <a:latin typeface="+mn-ea"/>
                <a:ea typeface="+mn-ea"/>
              </a:rPr>
              <a:t>본 자료는 모두 </a:t>
            </a:r>
            <a:r>
              <a:rPr lang="en-US" altLang="ko-KR" sz="1400" dirty="0" smtClean="0">
                <a:latin typeface="+mn-ea"/>
                <a:ea typeface="+mn-ea"/>
              </a:rPr>
              <a:t>Creative Commons License CC-BY-NC</a:t>
            </a:r>
            <a:r>
              <a:rPr lang="ko-KR" altLang="en-US" sz="1400" dirty="0" smtClean="0">
                <a:latin typeface="+mn-ea"/>
                <a:ea typeface="+mn-ea"/>
              </a:rPr>
              <a:t>을 따릅니다</a:t>
            </a:r>
            <a:r>
              <a:rPr lang="en-US" altLang="ko-KR" sz="1400" dirty="0" smtClean="0">
                <a:latin typeface="+mn-ea"/>
                <a:ea typeface="+mn-ea"/>
              </a:rPr>
              <a:t>.</a:t>
            </a:r>
            <a:endParaRPr lang="en-US" sz="14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오픈소스 참여하기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 err="1"/>
              <a:t>OSGeo</a:t>
            </a:r>
            <a:r>
              <a:rPr lang="en-US" altLang="ko-KR" dirty="0"/>
              <a:t> </a:t>
            </a:r>
            <a:r>
              <a:rPr lang="ko-KR" altLang="en-US" dirty="0"/>
              <a:t>한국어 </a:t>
            </a:r>
            <a:r>
              <a:rPr lang="ko-KR" altLang="en-US" dirty="0" smtClean="0"/>
              <a:t>지부 </a:t>
            </a:r>
            <a:r>
              <a:rPr lang="ko-KR" altLang="en-US" dirty="0" err="1" smtClean="0"/>
              <a:t>메일링</a:t>
            </a:r>
            <a:r>
              <a:rPr lang="ko-KR" altLang="en-US" dirty="0" smtClean="0"/>
              <a:t> 리스트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 - </a:t>
            </a:r>
            <a:r>
              <a:rPr lang="en-US" altLang="ko-KR" dirty="0">
                <a:hlinkClick r:id="rId2"/>
              </a:rPr>
              <a:t>http://osgeo.kr</a:t>
            </a:r>
            <a:endParaRPr lang="en-US" altLang="ko-KR" dirty="0"/>
          </a:p>
          <a:p>
            <a:pPr>
              <a:buNone/>
            </a:pPr>
            <a:r>
              <a:rPr lang="en-US" altLang="ko-KR" dirty="0"/>
              <a:t> - </a:t>
            </a:r>
            <a:r>
              <a:rPr lang="en-US" altLang="ko-KR" dirty="0">
                <a:hlinkClick r:id="rId3"/>
              </a:rPr>
              <a:t>http://groups.google.com/group/osgeo-kr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한글화 프로젝트 번역 참여</a:t>
            </a:r>
            <a:endParaRPr lang="en-US" altLang="ko-KR" dirty="0" smtClean="0"/>
          </a:p>
          <a:p>
            <a:pPr lvl="1"/>
            <a:r>
              <a:rPr lang="en-US" altLang="ko-KR" dirty="0"/>
              <a:t>Transifex (</a:t>
            </a:r>
            <a:r>
              <a:rPr lang="en-US" altLang="ko-KR" dirty="0">
                <a:hlinkClick r:id="rId4"/>
              </a:rPr>
              <a:t>https://</a:t>
            </a:r>
            <a:r>
              <a:rPr lang="en-US" altLang="ko-KR" dirty="0" smtClean="0">
                <a:hlinkClick r:id="rId4"/>
              </a:rPr>
              <a:t>www.transifex.com</a:t>
            </a:r>
            <a:r>
              <a:rPr lang="en-US" altLang="ko-KR" dirty="0" smtClean="0"/>
              <a:t>) </a:t>
            </a:r>
            <a:r>
              <a:rPr lang="ko-KR" altLang="en-US" dirty="0" smtClean="0"/>
              <a:t>지역화 플랫폼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smtClean="0"/>
              <a:t>테스트 및 코드 기여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 </a:t>
            </a:r>
            <a:r>
              <a:rPr lang="ko-KR" altLang="en-US" dirty="0" err="1" smtClean="0"/>
              <a:t>프로젝트별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메일링</a:t>
            </a:r>
            <a:r>
              <a:rPr lang="ko-KR" altLang="en-US" dirty="0" smtClean="0"/>
              <a:t> 리스트</a:t>
            </a:r>
            <a:endParaRPr lang="en-US" altLang="ko-KR" dirty="0" smtClean="0"/>
          </a:p>
          <a:p>
            <a:pPr lvl="1"/>
            <a:r>
              <a:rPr lang="en-US" altLang="ko-KR" dirty="0"/>
              <a:t>GitHub(</a:t>
            </a:r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github.com</a:t>
            </a:r>
            <a:r>
              <a:rPr lang="en-US" altLang="ko-KR" dirty="0" smtClean="0"/>
              <a:t>) </a:t>
            </a:r>
            <a:r>
              <a:rPr lang="ko-KR" altLang="en-US" dirty="0" smtClean="0"/>
              <a:t>코드공개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FOSS4G </a:t>
            </a:r>
            <a:r>
              <a:rPr lang="ko-KR" altLang="en-US" dirty="0" smtClean="0"/>
              <a:t>행사 발표 및 교류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FOSS4G International </a:t>
            </a:r>
            <a:r>
              <a:rPr lang="en-US" altLang="ko-KR" dirty="0"/>
              <a:t>Conference (</a:t>
            </a:r>
            <a:r>
              <a:rPr lang="en-US" altLang="ko-KR" dirty="0">
                <a:hlinkClick r:id="rId6"/>
              </a:rPr>
              <a:t>http://</a:t>
            </a:r>
            <a:r>
              <a:rPr lang="en-US" altLang="ko-KR" dirty="0" smtClean="0">
                <a:hlinkClick r:id="rId6"/>
              </a:rPr>
              <a:t>2016.foss4g.org</a:t>
            </a:r>
            <a:r>
              <a:rPr lang="en-US" altLang="ko-KR" dirty="0" smtClean="0"/>
              <a:t>)</a:t>
            </a:r>
          </a:p>
          <a:p>
            <a:pPr lvl="1"/>
            <a:r>
              <a:rPr lang="en-US" altLang="ko-KR" dirty="0" smtClean="0"/>
              <a:t>FOSS4G Korea Conference (</a:t>
            </a:r>
            <a:r>
              <a:rPr lang="en-US" altLang="ko-KR" dirty="0">
                <a:hlinkClick r:id="rId2"/>
              </a:rPr>
              <a:t>http://</a:t>
            </a:r>
            <a:r>
              <a:rPr lang="en-US" altLang="ko-KR" dirty="0" smtClean="0">
                <a:hlinkClick r:id="rId2"/>
              </a:rPr>
              <a:t>osgeo.kr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6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9A81-AC6A-4000-B556-C65FD007806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1000" y="2666762"/>
            <a:ext cx="9144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감사합니다</a:t>
            </a:r>
            <a:r>
              <a:rPr kumimoji="0" lang="en-US" altLang="ko-KR" sz="5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.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Q&amp;A</a:t>
            </a:r>
            <a:endParaRPr kumimoji="0" lang="en-US" altLang="ko-KR" sz="4400" b="1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</a:endParaRPr>
          </a:p>
        </p:txBody>
      </p:sp>
      <p:pic>
        <p:nvPicPr>
          <p:cNvPr id="8" name="Picture 2" descr="Hom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42488" y="40340"/>
            <a:ext cx="1811112" cy="808779"/>
          </a:xfrm>
          <a:prstGeom prst="rect">
            <a:avLst/>
          </a:prstGeom>
          <a:noFill/>
        </p:spPr>
      </p:pic>
      <p:pic>
        <p:nvPicPr>
          <p:cNvPr id="9" name="Picture 2" descr="블로그 이미지"/>
          <p:cNvPicPr>
            <a:picLocks noChangeAspect="1" noChangeArrowheads="1"/>
          </p:cNvPicPr>
          <p:nvPr/>
        </p:nvPicPr>
        <p:blipFill>
          <a:blip r:embed="rId3" cstate="print"/>
          <a:srcRect t="12295" b="20082"/>
          <a:stretch>
            <a:fillRect/>
          </a:stretch>
        </p:blipFill>
        <p:spPr bwMode="auto">
          <a:xfrm>
            <a:off x="304801" y="40341"/>
            <a:ext cx="1752600" cy="995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Java </a:t>
            </a:r>
            <a:r>
              <a:rPr lang="ko-KR" altLang="en-US" dirty="0" smtClean="0"/>
              <a:t>계열 </a:t>
            </a:r>
            <a:r>
              <a:rPr lang="en-US" altLang="ko-KR" dirty="0" smtClean="0"/>
              <a:t>GIS </a:t>
            </a:r>
            <a:r>
              <a:rPr lang="ko-KR" altLang="en-US" dirty="0" smtClean="0"/>
              <a:t>프로젝트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ko-KR" sz="2400" dirty="0" smtClean="0"/>
              <a:t>JTS, </a:t>
            </a:r>
            <a:r>
              <a:rPr lang="en-US" altLang="ko-KR" sz="2400" dirty="0" err="1" smtClean="0"/>
              <a:t>GeoTools</a:t>
            </a:r>
            <a:r>
              <a:rPr lang="en-US" altLang="ko-KR" sz="2400" dirty="0" smtClean="0"/>
              <a:t>, OGC </a:t>
            </a:r>
            <a:r>
              <a:rPr lang="ko-KR" altLang="en-US" sz="2400" dirty="0" smtClean="0"/>
              <a:t>표준에 기반한 프로젝트 중심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3671846" y="1721224"/>
            <a:ext cx="6081754" cy="4854202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shade val="50000"/>
                <a:satMod val="103000"/>
              </a:sysClr>
            </a:solidFill>
            <a:prstDash val="solid"/>
          </a:ln>
          <a:effectLst>
            <a:outerShdw blurRad="57150" dist="38100" dir="5400000" algn="ctr" rotWithShape="0">
              <a:sysClr val="windowText" lastClr="000000">
                <a:shade val="9000"/>
                <a:satMod val="105000"/>
                <a:alpha val="48000"/>
              </a:sysClr>
            </a:outerShdw>
          </a:effectLst>
        </p:spPr>
        <p:txBody>
          <a:bodyPr vert="horz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Libraries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0012" y="5062526"/>
            <a:ext cx="2928958" cy="1512899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shade val="50000"/>
                <a:satMod val="103000"/>
              </a:sysClr>
            </a:solidFill>
            <a:prstDash val="solid"/>
          </a:ln>
          <a:effectLst>
            <a:outerShdw blurRad="57150" dist="38100" dir="5400000" algn="ctr" rotWithShape="0">
              <a:sysClr val="windowText" lastClr="000000">
                <a:shade val="9000"/>
                <a:satMod val="105000"/>
                <a:alpha val="48000"/>
              </a:sysClr>
            </a:outerShdw>
          </a:effectLst>
        </p:spPr>
        <p:txBody>
          <a:bodyPr vert="horz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Server GIS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0012" y="1731981"/>
            <a:ext cx="2928958" cy="3116231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9525" cap="flat" cmpd="sng" algn="ctr">
            <a:solidFill>
              <a:sysClr val="windowText" lastClr="000000">
                <a:shade val="50000"/>
                <a:satMod val="103000"/>
              </a:sysClr>
            </a:solidFill>
            <a:prstDash val="solid"/>
          </a:ln>
          <a:effectLst>
            <a:outerShdw blurRad="57150" dist="38100" dir="5400000" algn="ctr" rotWithShape="0">
              <a:sysClr val="windowText" lastClr="000000">
                <a:shade val="9000"/>
                <a:satMod val="105000"/>
                <a:alpha val="48000"/>
              </a:sysClr>
            </a:outerShdw>
          </a:effectLst>
        </p:spPr>
        <p:txBody>
          <a:bodyPr vert="horz" rtlCol="0" anchor="b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Desktop GIS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0" name="Text Box 41"/>
          <p:cNvSpPr txBox="1">
            <a:spLocks noChangeArrowheads="1"/>
          </p:cNvSpPr>
          <p:nvPr/>
        </p:nvSpPr>
        <p:spPr bwMode="auto">
          <a:xfrm>
            <a:off x="4957730" y="3776642"/>
            <a:ext cx="1714512" cy="571504"/>
          </a:xfrm>
          <a:prstGeom prst="rect">
            <a:avLst/>
          </a:prstGeom>
          <a:solidFill>
            <a:srgbClr val="FF000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57150" dist="38100" dir="5400000" algn="ctr" rotWithShape="0">
              <a:srgbClr val="009DD9">
                <a:shade val="9000"/>
                <a:satMod val="105000"/>
                <a:alpha val="48000"/>
              </a:srgbClr>
            </a:outerShdw>
          </a:effectLst>
        </p:spPr>
        <p:txBody>
          <a:bodyPr wrap="square" anchor="ctr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813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맑은 고딕"/>
                <a:cs typeface="Verdana"/>
              </a:rPr>
              <a:t>GeoTools</a:t>
            </a:r>
          </a:p>
        </p:txBody>
      </p:sp>
      <p:sp>
        <p:nvSpPr>
          <p:cNvPr id="11" name="Text Box 42"/>
          <p:cNvSpPr txBox="1">
            <a:spLocks noChangeArrowheads="1"/>
          </p:cNvSpPr>
          <p:nvPr/>
        </p:nvSpPr>
        <p:spPr bwMode="auto">
          <a:xfrm>
            <a:off x="814326" y="2969230"/>
            <a:ext cx="2429651" cy="394151"/>
          </a:xfrm>
          <a:prstGeom prst="rect">
            <a:avLst/>
          </a:prstGeom>
          <a:solidFill>
            <a:srgbClr val="009DD9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57150" dist="38100" dir="5400000" algn="ctr" rotWithShape="0">
              <a:srgbClr val="009DD9">
                <a:shade val="9000"/>
                <a:satMod val="105000"/>
                <a:alpha val="48000"/>
              </a:srgbClr>
            </a:outerShdw>
          </a:effectLst>
        </p:spPr>
        <p:txBody>
          <a:bodyPr anchor="ctr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813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맑은 고딕"/>
                <a:cs typeface="Verdana"/>
              </a:rPr>
              <a:t>OpenMap</a:t>
            </a:r>
          </a:p>
        </p:txBody>
      </p:sp>
      <p:sp>
        <p:nvSpPr>
          <p:cNvPr id="12" name="Text Box 43"/>
          <p:cNvSpPr txBox="1">
            <a:spLocks noChangeArrowheads="1"/>
          </p:cNvSpPr>
          <p:nvPr/>
        </p:nvSpPr>
        <p:spPr bwMode="auto">
          <a:xfrm>
            <a:off x="814326" y="5145764"/>
            <a:ext cx="2453755" cy="475819"/>
          </a:xfrm>
          <a:prstGeom prst="rect">
            <a:avLst/>
          </a:prstGeom>
          <a:solidFill>
            <a:srgbClr val="FF000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57150" dist="38100" dir="5400000" algn="ctr" rotWithShape="0">
              <a:srgbClr val="009DD9">
                <a:shade val="9000"/>
                <a:satMod val="105000"/>
                <a:alpha val="48000"/>
              </a:srgbClr>
            </a:outerShdw>
          </a:effectLst>
        </p:spPr>
        <p:txBody>
          <a:bodyPr anchor="ctr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813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맑은 고딕"/>
                <a:cs typeface="Verdana"/>
              </a:rPr>
              <a:t>GeoServer</a:t>
            </a:r>
          </a:p>
        </p:txBody>
      </p:sp>
      <p:cxnSp>
        <p:nvCxnSpPr>
          <p:cNvPr id="13" name="AutoShape 44"/>
          <p:cNvCxnSpPr>
            <a:cxnSpLocks noChangeShapeType="1"/>
            <a:stCxn id="12" idx="3"/>
            <a:endCxn id="10" idx="1"/>
          </p:cNvCxnSpPr>
          <p:nvPr/>
        </p:nvCxnSpPr>
        <p:spPr bwMode="auto">
          <a:xfrm flipV="1">
            <a:off x="3268081" y="4062394"/>
            <a:ext cx="1689649" cy="1321280"/>
          </a:xfrm>
          <a:prstGeom prst="straightConnector1">
            <a:avLst/>
          </a:prstGeom>
          <a:gradFill rotWithShape="1">
            <a:gsLst>
              <a:gs pos="0">
                <a:srgbClr val="0F6FC6">
                  <a:tint val="98000"/>
                  <a:shade val="25000"/>
                  <a:satMod val="250000"/>
                </a:srgbClr>
              </a:gs>
              <a:gs pos="68000">
                <a:srgbClr val="0F6FC6">
                  <a:tint val="86000"/>
                  <a:satMod val="115000"/>
                </a:srgbClr>
              </a:gs>
              <a:gs pos="100000">
                <a:srgbClr val="0F6FC6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2857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  <a:headEnd/>
            <a:tailEnd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</p:cxnSp>
      <p:sp>
        <p:nvSpPr>
          <p:cNvPr id="14" name="Text Box 45"/>
          <p:cNvSpPr txBox="1">
            <a:spLocks noChangeArrowheads="1"/>
          </p:cNvSpPr>
          <p:nvPr/>
        </p:nvSpPr>
        <p:spPr bwMode="auto">
          <a:xfrm>
            <a:off x="4457664" y="5268674"/>
            <a:ext cx="2714644" cy="746839"/>
          </a:xfrm>
          <a:prstGeom prst="rect">
            <a:avLst/>
          </a:prstGeom>
          <a:solidFill>
            <a:srgbClr val="FF000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57150" dist="38100" dir="5400000" algn="ctr" rotWithShape="0">
              <a:srgbClr val="009DD9">
                <a:shade val="9000"/>
                <a:satMod val="105000"/>
                <a:alpha val="48000"/>
              </a:srgbClr>
            </a:outerShdw>
          </a:effectLst>
        </p:spPr>
        <p:txBody>
          <a:bodyPr anchor="ctr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813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맑은 고딕"/>
                <a:cs typeface="Verdana"/>
              </a:rPr>
              <a:t>JTS Topology </a:t>
            </a:r>
            <a:r>
              <a:rPr kumimoji="1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맑은 고딕"/>
                <a:cs typeface="Verdana"/>
              </a:rPr>
              <a:t>Suite</a:t>
            </a:r>
          </a:p>
          <a:p>
            <a:pPr marL="0" marR="0" lvl="0" indent="0" algn="ctr" defTabSz="912813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맑은 고딕"/>
                <a:cs typeface="Verdana"/>
              </a:rPr>
              <a:t>(Geometry Engine)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맑은 고딕"/>
              <a:cs typeface="Verdana"/>
            </a:endParaRPr>
          </a:p>
        </p:txBody>
      </p:sp>
      <p:cxnSp>
        <p:nvCxnSpPr>
          <p:cNvPr id="15" name="AutoShape 46"/>
          <p:cNvCxnSpPr>
            <a:cxnSpLocks noChangeShapeType="1"/>
            <a:stCxn id="14" idx="0"/>
            <a:endCxn id="10" idx="2"/>
          </p:cNvCxnSpPr>
          <p:nvPr/>
        </p:nvCxnSpPr>
        <p:spPr bwMode="auto">
          <a:xfrm flipV="1">
            <a:off x="5814986" y="4348146"/>
            <a:ext cx="0" cy="920528"/>
          </a:xfrm>
          <a:prstGeom prst="straightConnector1">
            <a:avLst/>
          </a:prstGeom>
          <a:gradFill rotWithShape="1">
            <a:gsLst>
              <a:gs pos="0">
                <a:srgbClr val="0F6FC6">
                  <a:tint val="98000"/>
                  <a:shade val="25000"/>
                  <a:satMod val="250000"/>
                </a:srgbClr>
              </a:gs>
              <a:gs pos="68000">
                <a:srgbClr val="0F6FC6">
                  <a:tint val="86000"/>
                  <a:satMod val="115000"/>
                </a:srgbClr>
              </a:gs>
              <a:gs pos="100000">
                <a:srgbClr val="0F6FC6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952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  <a:headEnd type="none" w="med" len="med"/>
            <a:tailEnd type="triangle" w="med" len="me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</p:cxnSp>
      <p:sp>
        <p:nvSpPr>
          <p:cNvPr id="16" name="Text Box 47"/>
          <p:cNvSpPr txBox="1">
            <a:spLocks noChangeArrowheads="1"/>
          </p:cNvSpPr>
          <p:nvPr/>
        </p:nvSpPr>
        <p:spPr bwMode="auto">
          <a:xfrm>
            <a:off x="814326" y="4054976"/>
            <a:ext cx="2429651" cy="394151"/>
          </a:xfrm>
          <a:prstGeom prst="rect">
            <a:avLst/>
          </a:prstGeom>
          <a:solidFill>
            <a:srgbClr val="009DD9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57150" dist="38100" dir="5400000" algn="ctr" rotWithShape="0">
              <a:srgbClr val="009DD9">
                <a:shade val="9000"/>
                <a:satMod val="105000"/>
                <a:alpha val="48000"/>
              </a:srgbClr>
            </a:outerShdw>
          </a:effectLst>
        </p:spPr>
        <p:txBody>
          <a:bodyPr anchor="ctr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813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맑은 고딕"/>
                <a:cs typeface="Verdana"/>
              </a:rPr>
              <a:t>JUMP and …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맑은 고딕"/>
              <a:cs typeface="Verdana"/>
            </a:endParaRPr>
          </a:p>
        </p:txBody>
      </p:sp>
      <p:cxnSp>
        <p:nvCxnSpPr>
          <p:cNvPr id="17" name="AutoShape 48"/>
          <p:cNvCxnSpPr>
            <a:cxnSpLocks noChangeShapeType="1"/>
            <a:stCxn id="16" idx="3"/>
            <a:endCxn id="14" idx="1"/>
          </p:cNvCxnSpPr>
          <p:nvPr/>
        </p:nvCxnSpPr>
        <p:spPr bwMode="auto">
          <a:xfrm>
            <a:off x="3243977" y="4252052"/>
            <a:ext cx="1213687" cy="1390042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headEnd/>
            <a:tailEnd/>
          </a:ln>
          <a:effectLst/>
        </p:spPr>
      </p:cxnSp>
      <p:sp>
        <p:nvSpPr>
          <p:cNvPr id="18" name="Text Box 49"/>
          <p:cNvSpPr txBox="1">
            <a:spLocks noChangeArrowheads="1"/>
          </p:cNvSpPr>
          <p:nvPr/>
        </p:nvSpPr>
        <p:spPr bwMode="auto">
          <a:xfrm>
            <a:off x="814326" y="3512103"/>
            <a:ext cx="2429651" cy="394151"/>
          </a:xfrm>
          <a:prstGeom prst="rect">
            <a:avLst/>
          </a:prstGeom>
          <a:solidFill>
            <a:srgbClr val="FF000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57150" dist="38100" dir="5400000" algn="ctr" rotWithShape="0">
              <a:srgbClr val="009DD9">
                <a:shade val="9000"/>
                <a:satMod val="105000"/>
                <a:alpha val="48000"/>
              </a:srgbClr>
            </a:outerShdw>
          </a:effectLst>
        </p:spPr>
        <p:txBody>
          <a:bodyPr anchor="ctr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813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맑은 고딕"/>
                <a:cs typeface="Verdana"/>
              </a:rPr>
              <a:t>uDig</a:t>
            </a:r>
          </a:p>
        </p:txBody>
      </p:sp>
      <p:cxnSp>
        <p:nvCxnSpPr>
          <p:cNvPr id="19" name="AutoShape 50"/>
          <p:cNvCxnSpPr>
            <a:cxnSpLocks noChangeShapeType="1"/>
            <a:stCxn id="18" idx="3"/>
            <a:endCxn id="10" idx="1"/>
          </p:cNvCxnSpPr>
          <p:nvPr/>
        </p:nvCxnSpPr>
        <p:spPr bwMode="auto">
          <a:xfrm>
            <a:off x="3243977" y="3709179"/>
            <a:ext cx="1713753" cy="353215"/>
          </a:xfrm>
          <a:prstGeom prst="straightConnector1">
            <a:avLst/>
          </a:prstGeom>
          <a:gradFill rotWithShape="1">
            <a:gsLst>
              <a:gs pos="0">
                <a:srgbClr val="0F6FC6">
                  <a:tint val="98000"/>
                  <a:shade val="25000"/>
                  <a:satMod val="250000"/>
                </a:srgbClr>
              </a:gs>
              <a:gs pos="68000">
                <a:srgbClr val="0F6FC6">
                  <a:tint val="86000"/>
                  <a:satMod val="115000"/>
                </a:srgbClr>
              </a:gs>
              <a:gs pos="100000">
                <a:srgbClr val="0F6FC6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2857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  <a:headEnd/>
            <a:tailEnd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</p:cxnSp>
      <p:sp>
        <p:nvSpPr>
          <p:cNvPr id="20" name="Text Box 51"/>
          <p:cNvSpPr txBox="1">
            <a:spLocks noChangeArrowheads="1"/>
          </p:cNvSpPr>
          <p:nvPr/>
        </p:nvSpPr>
        <p:spPr bwMode="auto">
          <a:xfrm>
            <a:off x="814326" y="5776906"/>
            <a:ext cx="2429651" cy="475819"/>
          </a:xfrm>
          <a:prstGeom prst="rect">
            <a:avLst/>
          </a:prstGeom>
          <a:solidFill>
            <a:srgbClr val="009DD9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57150" dist="38100" dir="5400000" algn="ctr" rotWithShape="0">
              <a:srgbClr val="009DD9">
                <a:shade val="9000"/>
                <a:satMod val="105000"/>
                <a:alpha val="48000"/>
              </a:srgbClr>
            </a:outerShdw>
          </a:effectLst>
        </p:spPr>
        <p:txBody>
          <a:bodyPr anchor="ctr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813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맑은 고딕"/>
                <a:cs typeface="Verdana"/>
              </a:rPr>
              <a:t>deegree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맑은 고딕"/>
              <a:cs typeface="Verdana"/>
            </a:endParaRPr>
          </a:p>
        </p:txBody>
      </p:sp>
      <p:cxnSp>
        <p:nvCxnSpPr>
          <p:cNvPr id="21" name="AutoShape 52"/>
          <p:cNvCxnSpPr>
            <a:cxnSpLocks noChangeShapeType="1"/>
            <a:stCxn id="20" idx="3"/>
            <a:endCxn id="14" idx="1"/>
          </p:cNvCxnSpPr>
          <p:nvPr/>
        </p:nvCxnSpPr>
        <p:spPr bwMode="auto">
          <a:xfrm flipV="1">
            <a:off x="3243977" y="5642094"/>
            <a:ext cx="1213687" cy="372722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headEnd/>
            <a:tailEnd/>
          </a:ln>
          <a:effectLst/>
        </p:spPr>
      </p:cxnSp>
      <p:cxnSp>
        <p:nvCxnSpPr>
          <p:cNvPr id="22" name="AutoShape 53"/>
          <p:cNvCxnSpPr>
            <a:cxnSpLocks noChangeShapeType="1"/>
            <a:stCxn id="12" idx="3"/>
            <a:endCxn id="14" idx="1"/>
          </p:cNvCxnSpPr>
          <p:nvPr/>
        </p:nvCxnSpPr>
        <p:spPr bwMode="auto">
          <a:xfrm>
            <a:off x="3268081" y="5383674"/>
            <a:ext cx="1189583" cy="258420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headEnd/>
            <a:tailEnd/>
          </a:ln>
          <a:effectLst/>
        </p:spPr>
      </p:cxnSp>
      <p:cxnSp>
        <p:nvCxnSpPr>
          <p:cNvPr id="23" name="AutoShape 54"/>
          <p:cNvCxnSpPr>
            <a:cxnSpLocks noChangeShapeType="1"/>
            <a:stCxn id="18" idx="3"/>
            <a:endCxn id="14" idx="1"/>
          </p:cNvCxnSpPr>
          <p:nvPr/>
        </p:nvCxnSpPr>
        <p:spPr bwMode="auto">
          <a:xfrm>
            <a:off x="3243977" y="3709179"/>
            <a:ext cx="1213687" cy="1932915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headEnd/>
            <a:tailEnd/>
          </a:ln>
          <a:effectLst/>
        </p:spPr>
      </p:cxnSp>
      <p:sp>
        <p:nvSpPr>
          <p:cNvPr id="24" name="Text Box 55"/>
          <p:cNvSpPr txBox="1">
            <a:spLocks noChangeArrowheads="1"/>
          </p:cNvSpPr>
          <p:nvPr/>
        </p:nvSpPr>
        <p:spPr bwMode="auto">
          <a:xfrm>
            <a:off x="823967" y="2426357"/>
            <a:ext cx="2429651" cy="394151"/>
          </a:xfrm>
          <a:prstGeom prst="rect">
            <a:avLst/>
          </a:prstGeom>
          <a:solidFill>
            <a:srgbClr val="009DD9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57150" dist="38100" dir="5400000" algn="ctr" rotWithShape="0">
              <a:srgbClr val="009DD9">
                <a:shade val="9000"/>
                <a:satMod val="105000"/>
                <a:alpha val="48000"/>
              </a:srgbClr>
            </a:outerShdw>
          </a:effectLst>
        </p:spPr>
        <p:txBody>
          <a:bodyPr anchor="ctr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813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맑은 고딕"/>
                <a:cs typeface="Verdana"/>
              </a:rPr>
              <a:t>gvSIG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맑은 고딕"/>
              <a:cs typeface="Verdana"/>
            </a:endParaRPr>
          </a:p>
        </p:txBody>
      </p:sp>
      <p:sp>
        <p:nvSpPr>
          <p:cNvPr id="25" name="Text Box 56"/>
          <p:cNvSpPr txBox="1">
            <a:spLocks noChangeArrowheads="1"/>
          </p:cNvSpPr>
          <p:nvPr/>
        </p:nvSpPr>
        <p:spPr bwMode="auto">
          <a:xfrm>
            <a:off x="4171912" y="2399400"/>
            <a:ext cx="1428760" cy="572400"/>
          </a:xfrm>
          <a:prstGeom prst="rect">
            <a:avLst/>
          </a:prstGeom>
          <a:solidFill>
            <a:srgbClr val="009DD9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57150" dist="38100" dir="5400000" algn="ctr" rotWithShape="0">
              <a:srgbClr val="009DD9">
                <a:shade val="9000"/>
                <a:satMod val="105000"/>
                <a:alpha val="48000"/>
              </a:srgbClr>
            </a:outerShdw>
          </a:effectLst>
        </p:spPr>
        <p:txBody>
          <a:bodyPr anchor="ctr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813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맑은 고딕"/>
                <a:cs typeface="Verdana"/>
              </a:rPr>
              <a:t>GeoAPI</a:t>
            </a:r>
          </a:p>
        </p:txBody>
      </p:sp>
      <p:cxnSp>
        <p:nvCxnSpPr>
          <p:cNvPr id="26" name="AutoShape 57"/>
          <p:cNvCxnSpPr>
            <a:cxnSpLocks noChangeShapeType="1"/>
            <a:stCxn id="25" idx="2"/>
            <a:endCxn id="10" idx="0"/>
          </p:cNvCxnSpPr>
          <p:nvPr/>
        </p:nvCxnSpPr>
        <p:spPr bwMode="auto">
          <a:xfrm>
            <a:off x="4886292" y="2971800"/>
            <a:ext cx="928694" cy="804842"/>
          </a:xfrm>
          <a:prstGeom prst="straightConnector1">
            <a:avLst/>
          </a:prstGeom>
          <a:gradFill rotWithShape="1">
            <a:gsLst>
              <a:gs pos="0">
                <a:srgbClr val="0F6FC6">
                  <a:tint val="98000"/>
                  <a:shade val="25000"/>
                  <a:satMod val="250000"/>
                </a:srgbClr>
              </a:gs>
              <a:gs pos="68000">
                <a:srgbClr val="0F6FC6">
                  <a:tint val="86000"/>
                  <a:satMod val="115000"/>
                </a:srgbClr>
              </a:gs>
              <a:gs pos="100000">
                <a:srgbClr val="0F6FC6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952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  <a:headEnd type="none" w="med" len="med"/>
            <a:tailEnd type="triangle" w="med" len="me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</p:cxnSp>
      <p:cxnSp>
        <p:nvCxnSpPr>
          <p:cNvPr id="27" name="AutoShape 58"/>
          <p:cNvCxnSpPr>
            <a:cxnSpLocks noChangeShapeType="1"/>
            <a:stCxn id="24" idx="3"/>
            <a:endCxn id="14" idx="1"/>
          </p:cNvCxnSpPr>
          <p:nvPr/>
        </p:nvCxnSpPr>
        <p:spPr bwMode="auto">
          <a:xfrm>
            <a:off x="3253618" y="2623433"/>
            <a:ext cx="1204046" cy="3018661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headEnd/>
            <a:tailEnd/>
          </a:ln>
          <a:effectLst/>
        </p:spPr>
      </p:cxnSp>
      <p:cxnSp>
        <p:nvCxnSpPr>
          <p:cNvPr id="28" name="AutoShape 59"/>
          <p:cNvCxnSpPr>
            <a:cxnSpLocks noChangeShapeType="1"/>
            <a:stCxn id="16" idx="3"/>
            <a:endCxn id="10" idx="1"/>
          </p:cNvCxnSpPr>
          <p:nvPr/>
        </p:nvCxnSpPr>
        <p:spPr bwMode="auto">
          <a:xfrm flipV="1">
            <a:off x="3243977" y="4062394"/>
            <a:ext cx="1713753" cy="189658"/>
          </a:xfrm>
          <a:prstGeom prst="straightConnector1">
            <a:avLst/>
          </a:prstGeom>
          <a:gradFill rotWithShape="1">
            <a:gsLst>
              <a:gs pos="0">
                <a:srgbClr val="0F6FC6">
                  <a:tint val="98000"/>
                  <a:shade val="25000"/>
                  <a:satMod val="250000"/>
                </a:srgbClr>
              </a:gs>
              <a:gs pos="68000">
                <a:srgbClr val="0F6FC6">
                  <a:tint val="86000"/>
                  <a:satMod val="115000"/>
                </a:srgbClr>
              </a:gs>
              <a:gs pos="100000">
                <a:srgbClr val="0F6FC6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2857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  <a:headEnd/>
            <a:tailEnd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</p:cxnSp>
      <p:cxnSp>
        <p:nvCxnSpPr>
          <p:cNvPr id="29" name="AutoShape 60"/>
          <p:cNvCxnSpPr>
            <a:cxnSpLocks noChangeShapeType="1"/>
            <a:stCxn id="24" idx="3"/>
            <a:endCxn id="10" idx="1"/>
          </p:cNvCxnSpPr>
          <p:nvPr/>
        </p:nvCxnSpPr>
        <p:spPr bwMode="auto">
          <a:xfrm>
            <a:off x="3253618" y="2623433"/>
            <a:ext cx="1704112" cy="1438961"/>
          </a:xfrm>
          <a:prstGeom prst="straightConnector1">
            <a:avLst/>
          </a:prstGeom>
          <a:gradFill rotWithShape="1">
            <a:gsLst>
              <a:gs pos="0">
                <a:srgbClr val="0F6FC6">
                  <a:tint val="98000"/>
                  <a:shade val="25000"/>
                  <a:satMod val="250000"/>
                </a:srgbClr>
              </a:gs>
              <a:gs pos="68000">
                <a:srgbClr val="0F6FC6">
                  <a:tint val="86000"/>
                  <a:satMod val="115000"/>
                </a:srgbClr>
              </a:gs>
              <a:gs pos="100000">
                <a:srgbClr val="0F6FC6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2857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  <a:headEnd/>
            <a:tailEnd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</p:cxnSp>
      <p:sp>
        <p:nvSpPr>
          <p:cNvPr id="30" name="Text Box 56"/>
          <p:cNvSpPr txBox="1">
            <a:spLocks noChangeArrowheads="1"/>
          </p:cNvSpPr>
          <p:nvPr/>
        </p:nvSpPr>
        <p:spPr bwMode="auto">
          <a:xfrm>
            <a:off x="6505588" y="2399848"/>
            <a:ext cx="1738290" cy="571504"/>
          </a:xfrm>
          <a:prstGeom prst="rect">
            <a:avLst/>
          </a:prstGeom>
          <a:solidFill>
            <a:srgbClr val="009DD9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57150" dist="38100" dir="5400000" algn="ctr" rotWithShape="0">
              <a:srgbClr val="009DD9">
                <a:shade val="9000"/>
                <a:satMod val="105000"/>
                <a:alpha val="48000"/>
              </a:srgbClr>
            </a:outerShdw>
          </a:effectLst>
        </p:spPr>
        <p:txBody>
          <a:bodyPr anchor="ctr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813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맑은 고딕"/>
                <a:cs typeface="Verdana"/>
              </a:rPr>
              <a:t>OGC Standards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맑은 고딕"/>
              <a:cs typeface="Verdana"/>
            </a:endParaRPr>
          </a:p>
        </p:txBody>
      </p:sp>
      <p:cxnSp>
        <p:nvCxnSpPr>
          <p:cNvPr id="31" name="AutoShape 46"/>
          <p:cNvCxnSpPr>
            <a:cxnSpLocks noChangeShapeType="1"/>
            <a:stCxn id="30" idx="1"/>
            <a:endCxn id="25" idx="3"/>
          </p:cNvCxnSpPr>
          <p:nvPr/>
        </p:nvCxnSpPr>
        <p:spPr bwMode="auto">
          <a:xfrm flipH="1">
            <a:off x="5600672" y="2685600"/>
            <a:ext cx="904916" cy="0"/>
          </a:xfrm>
          <a:prstGeom prst="straightConnector1">
            <a:avLst/>
          </a:prstGeom>
          <a:gradFill rotWithShape="1">
            <a:gsLst>
              <a:gs pos="0">
                <a:srgbClr val="0F6FC6">
                  <a:tint val="98000"/>
                  <a:shade val="25000"/>
                  <a:satMod val="250000"/>
                </a:srgbClr>
              </a:gs>
              <a:gs pos="68000">
                <a:srgbClr val="0F6FC6">
                  <a:tint val="86000"/>
                  <a:satMod val="115000"/>
                </a:srgbClr>
              </a:gs>
              <a:gs pos="100000">
                <a:srgbClr val="0F6FC6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952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  <a:headEnd type="none" w="med" len="med"/>
            <a:tailEnd type="triangle" w="med" len="me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</p:cxnSp>
      <p:cxnSp>
        <p:nvCxnSpPr>
          <p:cNvPr id="32" name="AutoShape 57"/>
          <p:cNvCxnSpPr>
            <a:cxnSpLocks noChangeShapeType="1"/>
            <a:stCxn id="30" idx="2"/>
            <a:endCxn id="10" idx="0"/>
          </p:cNvCxnSpPr>
          <p:nvPr/>
        </p:nvCxnSpPr>
        <p:spPr bwMode="auto">
          <a:xfrm flipH="1">
            <a:off x="5814986" y="2971352"/>
            <a:ext cx="1559747" cy="805290"/>
          </a:xfrm>
          <a:prstGeom prst="straightConnector1">
            <a:avLst/>
          </a:prstGeom>
          <a:gradFill rotWithShape="1">
            <a:gsLst>
              <a:gs pos="0">
                <a:srgbClr val="0F6FC6">
                  <a:tint val="98000"/>
                  <a:shade val="25000"/>
                  <a:satMod val="250000"/>
                </a:srgbClr>
              </a:gs>
              <a:gs pos="68000">
                <a:srgbClr val="0F6FC6">
                  <a:tint val="86000"/>
                  <a:satMod val="115000"/>
                </a:srgbClr>
              </a:gs>
              <a:gs pos="100000">
                <a:srgbClr val="0F6FC6">
                  <a:tint val="50000"/>
                  <a:satMod val="150000"/>
                </a:srgbClr>
              </a:gs>
            </a:gsLst>
            <a:path path="circle">
              <a:fillToRect l="50000" t="130000" r="50000" b="-30000"/>
            </a:path>
          </a:gradFill>
          <a:ln w="9525" cap="flat" cmpd="sng" algn="ctr">
            <a:solidFill>
              <a:srgbClr val="0F6FC6">
                <a:shade val="50000"/>
                <a:satMod val="103000"/>
              </a:srgbClr>
            </a:solidFill>
            <a:prstDash val="solid"/>
            <a:headEnd type="none" w="med" len="med"/>
            <a:tailEnd type="triangle" w="med" len="med"/>
          </a:ln>
          <a:effectLst>
            <a:outerShdw blurRad="57150" dist="38100" dir="5400000" algn="ctr" rotWithShape="0">
              <a:srgbClr val="0F6FC6">
                <a:shade val="9000"/>
                <a:satMod val="105000"/>
                <a:alpha val="48000"/>
              </a:srgbClr>
            </a:outerShdw>
          </a:effectLst>
        </p:spPr>
      </p:cxnSp>
      <p:sp>
        <p:nvSpPr>
          <p:cNvPr id="33" name="Text Box 45"/>
          <p:cNvSpPr txBox="1">
            <a:spLocks noChangeArrowheads="1"/>
          </p:cNvSpPr>
          <p:nvPr/>
        </p:nvSpPr>
        <p:spPr bwMode="auto">
          <a:xfrm>
            <a:off x="7886688" y="4562460"/>
            <a:ext cx="1643074" cy="500066"/>
          </a:xfrm>
          <a:prstGeom prst="rect">
            <a:avLst/>
          </a:prstGeom>
          <a:solidFill>
            <a:srgbClr val="7CCA62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57150" dist="38100" dir="5400000" algn="ctr" rotWithShape="0">
              <a:srgbClr val="7CCA62">
                <a:shade val="9000"/>
                <a:satMod val="105000"/>
                <a:alpha val="48000"/>
              </a:srgbClr>
            </a:outerShdw>
          </a:effectLst>
        </p:spPr>
        <p:txBody>
          <a:bodyPr anchor="ctr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813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맑은 고딕"/>
                <a:cs typeface="Verdana"/>
              </a:rPr>
              <a:t>GEOS: C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맑은 고딕"/>
              <a:cs typeface="Verdana"/>
            </a:endParaRPr>
          </a:p>
        </p:txBody>
      </p:sp>
      <p:sp>
        <p:nvSpPr>
          <p:cNvPr id="34" name="Text Box 45"/>
          <p:cNvSpPr txBox="1">
            <a:spLocks noChangeArrowheads="1"/>
          </p:cNvSpPr>
          <p:nvPr/>
        </p:nvSpPr>
        <p:spPr bwMode="auto">
          <a:xfrm>
            <a:off x="7886688" y="5241121"/>
            <a:ext cx="1643074" cy="500066"/>
          </a:xfrm>
          <a:prstGeom prst="rect">
            <a:avLst/>
          </a:prstGeom>
          <a:solidFill>
            <a:srgbClr val="7CCA62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57150" dist="38100" dir="5400000" algn="ctr" rotWithShape="0">
              <a:srgbClr val="7CCA62">
                <a:shade val="9000"/>
                <a:satMod val="105000"/>
                <a:alpha val="48000"/>
              </a:srgbClr>
            </a:outerShdw>
          </a:effectLst>
        </p:spPr>
        <p:txBody>
          <a:bodyPr anchor="ctr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813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맑은 고딕"/>
                <a:cs typeface="Verdana"/>
              </a:rPr>
              <a:t>NTS: .NET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맑은 고딕"/>
              <a:cs typeface="Verdana"/>
            </a:endParaRPr>
          </a:p>
        </p:txBody>
      </p:sp>
      <p:sp>
        <p:nvSpPr>
          <p:cNvPr id="35" name="Text Box 45"/>
          <p:cNvSpPr txBox="1">
            <a:spLocks noChangeArrowheads="1"/>
          </p:cNvSpPr>
          <p:nvPr/>
        </p:nvSpPr>
        <p:spPr bwMode="auto">
          <a:xfrm>
            <a:off x="7886688" y="5919782"/>
            <a:ext cx="1643074" cy="500066"/>
          </a:xfrm>
          <a:prstGeom prst="rect">
            <a:avLst/>
          </a:prstGeom>
          <a:solidFill>
            <a:srgbClr val="7CCA62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57150" dist="38100" dir="5400000" algn="ctr" rotWithShape="0">
              <a:srgbClr val="7CCA62">
                <a:shade val="9000"/>
                <a:satMod val="105000"/>
                <a:alpha val="48000"/>
              </a:srgbClr>
            </a:outerShdw>
          </a:effectLst>
        </p:spPr>
        <p:txBody>
          <a:bodyPr anchor="ctr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813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맑은 고딕"/>
                <a:cs typeface="Verdana"/>
              </a:rPr>
              <a:t>JSTS: JS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맑은 고딕"/>
              <a:cs typeface="Verdana"/>
            </a:endParaRPr>
          </a:p>
        </p:txBody>
      </p:sp>
      <p:cxnSp>
        <p:nvCxnSpPr>
          <p:cNvPr id="36" name="AutoShape 52"/>
          <p:cNvCxnSpPr>
            <a:cxnSpLocks noChangeShapeType="1"/>
            <a:stCxn id="14" idx="3"/>
            <a:endCxn id="33" idx="1"/>
          </p:cNvCxnSpPr>
          <p:nvPr/>
        </p:nvCxnSpPr>
        <p:spPr bwMode="auto">
          <a:xfrm flipV="1">
            <a:off x="7172308" y="4812493"/>
            <a:ext cx="714380" cy="829601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7" name="AutoShape 52"/>
          <p:cNvCxnSpPr>
            <a:cxnSpLocks noChangeShapeType="1"/>
            <a:stCxn id="14" idx="3"/>
            <a:endCxn id="34" idx="1"/>
          </p:cNvCxnSpPr>
          <p:nvPr/>
        </p:nvCxnSpPr>
        <p:spPr bwMode="auto">
          <a:xfrm flipV="1">
            <a:off x="7172308" y="5491154"/>
            <a:ext cx="714380" cy="150940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38" name="AutoShape 52"/>
          <p:cNvCxnSpPr>
            <a:cxnSpLocks noChangeShapeType="1"/>
            <a:stCxn id="14" idx="3"/>
            <a:endCxn id="35" idx="1"/>
          </p:cNvCxnSpPr>
          <p:nvPr/>
        </p:nvCxnSpPr>
        <p:spPr bwMode="auto">
          <a:xfrm>
            <a:off x="7172308" y="5642094"/>
            <a:ext cx="714380" cy="527721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  <p:grpSp>
        <p:nvGrpSpPr>
          <p:cNvPr id="3" name="그룹 39"/>
          <p:cNvGrpSpPr/>
          <p:nvPr/>
        </p:nvGrpSpPr>
        <p:grpSpPr>
          <a:xfrm>
            <a:off x="272844" y="3383446"/>
            <a:ext cx="1152128" cy="423819"/>
            <a:chOff x="3728864" y="1060965"/>
            <a:chExt cx="1427336" cy="567835"/>
          </a:xfrm>
        </p:grpSpPr>
        <p:pic>
          <p:nvPicPr>
            <p:cNvPr id="41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18000" y="1130570"/>
              <a:ext cx="838200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28864" y="1060965"/>
              <a:ext cx="576064" cy="567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3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3352800"/>
            <a:ext cx="1809750" cy="479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7800" y="1890252"/>
            <a:ext cx="1676400" cy="538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" name="Text Box 55"/>
          <p:cNvSpPr txBox="1">
            <a:spLocks noChangeArrowheads="1"/>
          </p:cNvSpPr>
          <p:nvPr/>
        </p:nvSpPr>
        <p:spPr bwMode="auto">
          <a:xfrm>
            <a:off x="814675" y="1883484"/>
            <a:ext cx="2429651" cy="394151"/>
          </a:xfrm>
          <a:prstGeom prst="rect">
            <a:avLst/>
          </a:prstGeom>
          <a:solidFill>
            <a:srgbClr val="009DD9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57150" dist="38100" dir="5400000" algn="ctr" rotWithShape="0">
              <a:srgbClr val="009DD9">
                <a:shade val="9000"/>
                <a:satMod val="105000"/>
                <a:alpha val="48000"/>
              </a:srgbClr>
            </a:outerShdw>
          </a:effectLst>
        </p:spPr>
        <p:txBody>
          <a:bodyPr anchor="ctr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2813" eaLnBrk="1" hangingPunct="1">
              <a:spcBef>
                <a:spcPct val="50000"/>
              </a:spcBef>
              <a:defRPr/>
            </a:pPr>
            <a:r>
              <a:rPr lang="en-US" altLang="ko-KR" b="1" dirty="0" smtClean="0">
                <a:solidFill>
                  <a:sysClr val="window" lastClr="FFFFFF"/>
                </a:solidFill>
                <a:latin typeface="Verdana"/>
                <a:ea typeface="맑은 고딕"/>
                <a:cs typeface="Verdana"/>
              </a:rPr>
              <a:t>World Wind</a:t>
            </a:r>
            <a:endParaRPr lang="en-US" altLang="ko-KR" b="1" dirty="0">
              <a:solidFill>
                <a:sysClr val="window" lastClr="FFFFFF"/>
              </a:solidFill>
              <a:latin typeface="Verdana"/>
              <a:ea typeface="맑은 고딕"/>
              <a:cs typeface="Verdana"/>
            </a:endParaRPr>
          </a:p>
        </p:txBody>
      </p:sp>
      <p:pic>
        <p:nvPicPr>
          <p:cNvPr id="39" name="Picture 8" descr="geoserver-logo-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600" y="4774265"/>
            <a:ext cx="1524000" cy="483535"/>
          </a:xfrm>
          <a:prstGeom prst="rect">
            <a:avLst/>
          </a:prstGeom>
        </p:spPr>
      </p:pic>
      <p:pic>
        <p:nvPicPr>
          <p:cNvPr id="55" name="Picture 2" descr="http://www.alpix.com/3d/worldwin/WWJ/NASA_WorldWind_Logo_NoShadow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799" y="1752600"/>
            <a:ext cx="944881" cy="304800"/>
          </a:xfrm>
          <a:prstGeom prst="rect">
            <a:avLst/>
          </a:prstGeom>
          <a:noFill/>
        </p:spPr>
      </p:pic>
      <p:sp>
        <p:nvSpPr>
          <p:cNvPr id="47" name="Text Box 45"/>
          <p:cNvSpPr txBox="1">
            <a:spLocks noChangeArrowheads="1"/>
          </p:cNvSpPr>
          <p:nvPr/>
        </p:nvSpPr>
        <p:spPr bwMode="auto">
          <a:xfrm>
            <a:off x="7881258" y="3730171"/>
            <a:ext cx="1643074" cy="656095"/>
          </a:xfrm>
          <a:prstGeom prst="rect">
            <a:avLst/>
          </a:prstGeom>
          <a:solidFill>
            <a:srgbClr val="7CCA62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57150" dist="38100" dir="5400000" algn="ctr" rotWithShape="0">
              <a:srgbClr val="7CCA62">
                <a:shade val="9000"/>
                <a:satMod val="105000"/>
                <a:alpha val="48000"/>
              </a:srgbClr>
            </a:outerShdw>
          </a:effectLst>
        </p:spPr>
        <p:txBody>
          <a:bodyPr anchor="ctr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2813" rtl="0" eaLnBrk="1" fontAlgn="base" latin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smtClean="0">
                <a:solidFill>
                  <a:sysClr val="window" lastClr="FFFFFF"/>
                </a:solidFill>
                <a:latin typeface="Verdana"/>
                <a:ea typeface="맑은 고딕"/>
                <a:cs typeface="Verdana"/>
              </a:rPr>
              <a:t>shapely</a:t>
            </a:r>
            <a:r>
              <a:rPr kumimoji="1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Verdana"/>
                <a:ea typeface="맑은 고딕"/>
                <a:cs typeface="Verdana"/>
              </a:rPr>
              <a:t>: Python</a:t>
            </a:r>
            <a:endParaRPr kumimoji="1" lang="en-US" altLang="ko-KR" sz="1800" b="1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Verdana"/>
              <a:ea typeface="맑은 고딕"/>
              <a:cs typeface="Verdana"/>
            </a:endParaRPr>
          </a:p>
        </p:txBody>
      </p:sp>
      <p:cxnSp>
        <p:nvCxnSpPr>
          <p:cNvPr id="48" name="AutoShape 52"/>
          <p:cNvCxnSpPr>
            <a:cxnSpLocks noChangeShapeType="1"/>
            <a:stCxn id="14" idx="3"/>
            <a:endCxn id="47" idx="1"/>
          </p:cNvCxnSpPr>
          <p:nvPr/>
        </p:nvCxnSpPr>
        <p:spPr bwMode="auto">
          <a:xfrm flipV="1">
            <a:off x="7172308" y="4058219"/>
            <a:ext cx="708950" cy="1583875"/>
          </a:xfrm>
          <a:prstGeom prst="straightConnector1">
            <a:avLst/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solid"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인기 있는 </a:t>
            </a:r>
            <a:r>
              <a:rPr lang="en-US" altLang="ko-KR" dirty="0" smtClean="0"/>
              <a:t>FOSS4G </a:t>
            </a:r>
            <a:r>
              <a:rPr lang="ko-KR" altLang="en-US" dirty="0" smtClean="0"/>
              <a:t>아키텍처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3"/>
          </p:nvPr>
        </p:nvSpPr>
        <p:spPr>
          <a:xfrm>
            <a:off x="330200" y="1066801"/>
            <a:ext cx="9423400" cy="304799"/>
          </a:xfrm>
        </p:spPr>
        <p:txBody>
          <a:bodyPr anchor="ctr"/>
          <a:lstStyle/>
          <a:p>
            <a:r>
              <a:rPr lang="en-US" altLang="ko-KR" sz="2000" dirty="0" smtClean="0"/>
              <a:t>PostGIS – </a:t>
            </a:r>
            <a:r>
              <a:rPr lang="en-US" altLang="ko-KR" sz="2000" dirty="0" err="1" smtClean="0"/>
              <a:t>GeoServer</a:t>
            </a:r>
            <a:r>
              <a:rPr lang="en-US" altLang="ko-KR" sz="2000" dirty="0" smtClean="0"/>
              <a:t> - </a:t>
            </a:r>
            <a:r>
              <a:rPr lang="en-US" altLang="ko-KR" sz="2000" dirty="0" err="1" smtClean="0"/>
              <a:t>GeoWebCache</a:t>
            </a:r>
            <a:r>
              <a:rPr lang="en-US" altLang="ko-KR" sz="2000" dirty="0" smtClean="0"/>
              <a:t> – OWS Interface - </a:t>
            </a:r>
            <a:r>
              <a:rPr lang="en-US" altLang="ko-KR" sz="2000" dirty="0" err="1" smtClean="0"/>
              <a:t>OpenLayers</a:t>
            </a:r>
            <a:endParaRPr lang="ko-KR" altLang="en-US" sz="2000" dirty="0"/>
          </a:p>
        </p:txBody>
      </p:sp>
      <p:sp>
        <p:nvSpPr>
          <p:cNvPr id="38" name="Alternate Process 36"/>
          <p:cNvSpPr/>
          <p:nvPr>
            <p:custDataLst>
              <p:tags r:id="rId1"/>
            </p:custDataLst>
          </p:nvPr>
        </p:nvSpPr>
        <p:spPr bwMode="auto">
          <a:xfrm>
            <a:off x="433264" y="6112891"/>
            <a:ext cx="1600200" cy="457200"/>
          </a:xfrm>
          <a:prstGeom prst="flowChartAlternate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맑은 고딕"/>
              </a:rPr>
              <a:t>Data</a:t>
            </a:r>
          </a:p>
        </p:txBody>
      </p:sp>
      <p:sp>
        <p:nvSpPr>
          <p:cNvPr id="39" name="Alternate Process 37"/>
          <p:cNvSpPr/>
          <p:nvPr>
            <p:custDataLst>
              <p:tags r:id="rId2"/>
            </p:custDataLst>
          </p:nvPr>
        </p:nvSpPr>
        <p:spPr bwMode="auto">
          <a:xfrm>
            <a:off x="433264" y="5221097"/>
            <a:ext cx="1600200" cy="457200"/>
          </a:xfrm>
          <a:prstGeom prst="flowChartAlternate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맑은 고딕"/>
              </a:rPr>
              <a:t>DBMS</a:t>
            </a:r>
          </a:p>
        </p:txBody>
      </p:sp>
      <p:sp>
        <p:nvSpPr>
          <p:cNvPr id="40" name="Alternate Process 38"/>
          <p:cNvSpPr/>
          <p:nvPr>
            <p:custDataLst>
              <p:tags r:id="rId3"/>
            </p:custDataLst>
          </p:nvPr>
        </p:nvSpPr>
        <p:spPr bwMode="auto">
          <a:xfrm>
            <a:off x="433264" y="4321487"/>
            <a:ext cx="1600200" cy="457200"/>
          </a:xfrm>
          <a:prstGeom prst="flowChartAlternate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맑은 고딕"/>
              </a:rPr>
              <a:t>Server</a:t>
            </a:r>
          </a:p>
        </p:txBody>
      </p:sp>
      <p:sp>
        <p:nvSpPr>
          <p:cNvPr id="41" name="Alternate Process 39"/>
          <p:cNvSpPr/>
          <p:nvPr>
            <p:custDataLst>
              <p:tags r:id="rId4"/>
            </p:custDataLst>
          </p:nvPr>
        </p:nvSpPr>
        <p:spPr bwMode="auto">
          <a:xfrm>
            <a:off x="433264" y="3545144"/>
            <a:ext cx="1600200" cy="457200"/>
          </a:xfrm>
          <a:prstGeom prst="flowChartAlternate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맑은 고딕"/>
              </a:rPr>
              <a:t>Middleware</a:t>
            </a:r>
          </a:p>
        </p:txBody>
      </p:sp>
      <p:sp>
        <p:nvSpPr>
          <p:cNvPr id="42" name="Alternate Process 41"/>
          <p:cNvSpPr/>
          <p:nvPr>
            <p:custDataLst>
              <p:tags r:id="rId5"/>
            </p:custDataLst>
          </p:nvPr>
        </p:nvSpPr>
        <p:spPr bwMode="auto">
          <a:xfrm>
            <a:off x="433264" y="1842248"/>
            <a:ext cx="1600200" cy="457200"/>
          </a:xfrm>
          <a:prstGeom prst="flowChartAlternateProces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맑은 고딕"/>
              </a:rPr>
              <a:t>Client</a:t>
            </a:r>
          </a:p>
        </p:txBody>
      </p:sp>
      <p:cxnSp>
        <p:nvCxnSpPr>
          <p:cNvPr id="43" name="Straight Connector 55"/>
          <p:cNvCxnSpPr/>
          <p:nvPr>
            <p:custDataLst>
              <p:tags r:id="rId6"/>
            </p:custDataLst>
          </p:nvPr>
        </p:nvCxnSpPr>
        <p:spPr bwMode="auto">
          <a:xfrm>
            <a:off x="2286000" y="2948707"/>
            <a:ext cx="69342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4" name="Straight Connector 72"/>
          <p:cNvCxnSpPr/>
          <p:nvPr>
            <p:custDataLst>
              <p:tags r:id="rId7"/>
            </p:custDataLst>
          </p:nvPr>
        </p:nvCxnSpPr>
        <p:spPr bwMode="auto">
          <a:xfrm>
            <a:off x="2286000" y="4168691"/>
            <a:ext cx="69342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" name="Straight Connector 73"/>
          <p:cNvCxnSpPr/>
          <p:nvPr>
            <p:custDataLst>
              <p:tags r:id="rId8"/>
            </p:custDataLst>
          </p:nvPr>
        </p:nvCxnSpPr>
        <p:spPr bwMode="auto">
          <a:xfrm>
            <a:off x="2286000" y="5006891"/>
            <a:ext cx="36576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74"/>
          <p:cNvCxnSpPr/>
          <p:nvPr>
            <p:custDataLst>
              <p:tags r:id="rId9"/>
            </p:custDataLst>
          </p:nvPr>
        </p:nvCxnSpPr>
        <p:spPr bwMode="auto">
          <a:xfrm>
            <a:off x="2286000" y="5898879"/>
            <a:ext cx="6934200" cy="1588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9" name="Alternate Process 75"/>
          <p:cNvSpPr/>
          <p:nvPr>
            <p:custDataLst>
              <p:tags r:id="rId10"/>
            </p:custDataLst>
          </p:nvPr>
        </p:nvSpPr>
        <p:spPr bwMode="auto">
          <a:xfrm>
            <a:off x="4292600" y="6112891"/>
            <a:ext cx="1752600" cy="457200"/>
          </a:xfrm>
          <a:prstGeom prst="flowChartAlternateProcess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맑은 고딕"/>
              </a:rPr>
              <a:t>Open Street Map</a:t>
            </a:r>
          </a:p>
        </p:txBody>
      </p:sp>
      <p:sp>
        <p:nvSpPr>
          <p:cNvPr id="50" name="Alternate Process 76"/>
          <p:cNvSpPr/>
          <p:nvPr>
            <p:custDataLst>
              <p:tags r:id="rId11"/>
            </p:custDataLst>
          </p:nvPr>
        </p:nvSpPr>
        <p:spPr bwMode="auto">
          <a:xfrm>
            <a:off x="6299200" y="6112891"/>
            <a:ext cx="1752600" cy="457200"/>
          </a:xfrm>
          <a:prstGeom prst="flowChartAlternateProcess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kumimoji="1" lang="en-US" sz="1400" dirty="0" smtClean="0">
                <a:latin typeface="맑은 고딕" pitchFamily="50" charset="-127"/>
                <a:ea typeface="맑은 고딕" pitchFamily="50" charset="-127"/>
                <a:cs typeface="맑은 고딕"/>
              </a:rPr>
              <a:t>Open Aerial Map</a:t>
            </a:r>
          </a:p>
        </p:txBody>
      </p:sp>
      <p:sp>
        <p:nvSpPr>
          <p:cNvPr id="51" name="Alternate Process 77"/>
          <p:cNvSpPr/>
          <p:nvPr>
            <p:custDataLst>
              <p:tags r:id="rId12"/>
            </p:custDataLst>
          </p:nvPr>
        </p:nvSpPr>
        <p:spPr bwMode="auto">
          <a:xfrm>
            <a:off x="8305800" y="6112891"/>
            <a:ext cx="1371600" cy="457200"/>
          </a:xfrm>
          <a:prstGeom prst="flowChartAlternateProcess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kumimoji="1" lang="en-US" sz="1400" dirty="0" err="1" smtClean="0">
                <a:latin typeface="맑은 고딕" pitchFamily="50" charset="-127"/>
                <a:ea typeface="맑은 고딕" pitchFamily="50" charset="-127"/>
                <a:cs typeface="맑은 고딕"/>
              </a:rPr>
              <a:t>GeoNames</a:t>
            </a:r>
            <a:endParaRPr kumimoji="1" lang="en-US" sz="1400" dirty="0" smtClean="0">
              <a:latin typeface="맑은 고딕" pitchFamily="50" charset="-127"/>
              <a:ea typeface="맑은 고딕" pitchFamily="50" charset="-127"/>
              <a:cs typeface="맑은 고딕"/>
            </a:endParaRPr>
          </a:p>
        </p:txBody>
      </p:sp>
      <p:sp>
        <p:nvSpPr>
          <p:cNvPr id="52" name="Alternate Process 79"/>
          <p:cNvSpPr/>
          <p:nvPr>
            <p:custDataLst>
              <p:tags r:id="rId13"/>
            </p:custDataLst>
          </p:nvPr>
        </p:nvSpPr>
        <p:spPr bwMode="auto">
          <a:xfrm>
            <a:off x="2362200" y="5221097"/>
            <a:ext cx="3124200" cy="457200"/>
          </a:xfrm>
          <a:prstGeom prst="flowChartAlternateProcess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</a:rPr>
              <a:t>PostgreSQL</a:t>
            </a:r>
            <a:r>
              <a:rPr kumimoji="1" lang="en-US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</a:rPr>
              <a:t> + </a:t>
            </a:r>
            <a:r>
              <a:rPr kumimoji="1" lang="en-US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</a:rPr>
              <a:t>PostGIS</a:t>
            </a:r>
            <a:endParaRPr kumimoji="1" lang="en-US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Alternate Process 80"/>
          <p:cNvSpPr/>
          <p:nvPr>
            <p:custDataLst>
              <p:tags r:id="rId14"/>
            </p:custDataLst>
          </p:nvPr>
        </p:nvSpPr>
        <p:spPr bwMode="auto">
          <a:xfrm>
            <a:off x="2362200" y="4321487"/>
            <a:ext cx="1600200" cy="4572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맑은 고딕" pitchFamily="50" charset="-127"/>
                <a:ea typeface="맑은 고딕" pitchFamily="50" charset="-127"/>
              </a:rPr>
              <a:t>MapServer</a:t>
            </a:r>
            <a:endParaRPr kumimoji="1" lang="en-US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Alternate Process 81"/>
          <p:cNvSpPr/>
          <p:nvPr>
            <p:custDataLst>
              <p:tags r:id="rId15"/>
            </p:custDataLst>
          </p:nvPr>
        </p:nvSpPr>
        <p:spPr bwMode="auto">
          <a:xfrm>
            <a:off x="4267200" y="4321487"/>
            <a:ext cx="1600200" cy="4572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맑은 고딕" pitchFamily="50" charset="-127"/>
                <a:ea typeface="맑은 고딕" pitchFamily="50" charset="-127"/>
              </a:rPr>
              <a:t>MapGuide</a:t>
            </a:r>
            <a:endParaRPr kumimoji="1" lang="en-US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Alternate Process 82"/>
          <p:cNvSpPr/>
          <p:nvPr>
            <p:custDataLst>
              <p:tags r:id="rId16"/>
            </p:custDataLst>
          </p:nvPr>
        </p:nvSpPr>
        <p:spPr bwMode="auto">
          <a:xfrm>
            <a:off x="6172200" y="4321487"/>
            <a:ext cx="1600200" cy="457200"/>
          </a:xfrm>
          <a:prstGeom prst="flowChartAlternateProcess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맑은 고딕" pitchFamily="50" charset="-127"/>
                <a:ea typeface="맑은 고딕" pitchFamily="50" charset="-127"/>
              </a:rPr>
              <a:t>GeoServer</a:t>
            </a:r>
            <a:endParaRPr kumimoji="1" lang="en-US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Alternate Process 83"/>
          <p:cNvSpPr/>
          <p:nvPr>
            <p:custDataLst>
              <p:tags r:id="rId17"/>
            </p:custDataLst>
          </p:nvPr>
        </p:nvSpPr>
        <p:spPr bwMode="auto">
          <a:xfrm>
            <a:off x="8077200" y="4321487"/>
            <a:ext cx="1447800" cy="4572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deegree</a:t>
            </a:r>
            <a:endParaRPr kumimoji="1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Alternate Process 84"/>
          <p:cNvSpPr/>
          <p:nvPr>
            <p:custDataLst>
              <p:tags r:id="rId18"/>
            </p:custDataLst>
          </p:nvPr>
        </p:nvSpPr>
        <p:spPr bwMode="auto">
          <a:xfrm>
            <a:off x="3048000" y="3545144"/>
            <a:ext cx="1600200" cy="4572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Squid</a:t>
            </a:r>
          </a:p>
        </p:txBody>
      </p:sp>
      <p:sp>
        <p:nvSpPr>
          <p:cNvPr id="58" name="Alternate Process 85"/>
          <p:cNvSpPr/>
          <p:nvPr>
            <p:custDataLst>
              <p:tags r:id="rId19"/>
            </p:custDataLst>
          </p:nvPr>
        </p:nvSpPr>
        <p:spPr bwMode="auto">
          <a:xfrm>
            <a:off x="5181600" y="3545144"/>
            <a:ext cx="1600200" cy="457200"/>
          </a:xfrm>
          <a:prstGeom prst="flowChartAlternateProcess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TMS</a:t>
            </a:r>
          </a:p>
        </p:txBody>
      </p:sp>
      <p:sp>
        <p:nvSpPr>
          <p:cNvPr id="59" name="Alternate Process 86"/>
          <p:cNvSpPr/>
          <p:nvPr>
            <p:custDataLst>
              <p:tags r:id="rId20"/>
            </p:custDataLst>
          </p:nvPr>
        </p:nvSpPr>
        <p:spPr bwMode="auto">
          <a:xfrm>
            <a:off x="7162800" y="3545144"/>
            <a:ext cx="1828800" cy="457200"/>
          </a:xfrm>
          <a:prstGeom prst="flowChartAlternateProcess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</a:rPr>
              <a:t>GeoWebCache</a:t>
            </a:r>
            <a:endParaRPr kumimoji="1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Alternate Process 92"/>
          <p:cNvSpPr/>
          <p:nvPr>
            <p:custDataLst>
              <p:tags r:id="rId21"/>
            </p:custDataLst>
          </p:nvPr>
        </p:nvSpPr>
        <p:spPr bwMode="auto">
          <a:xfrm>
            <a:off x="2644423" y="1690641"/>
            <a:ext cx="1219200" cy="457200"/>
          </a:xfrm>
          <a:prstGeom prst="flowChartAlternateProcess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kumimoji="1" lang="en-US" dirty="0" smtClean="0">
                <a:latin typeface="맑은 고딕" pitchFamily="50" charset="-127"/>
                <a:ea typeface="맑은 고딕" pitchFamily="50" charset="-127"/>
                <a:cs typeface="맑은 고딕"/>
              </a:rPr>
              <a:t>QGIS</a:t>
            </a:r>
          </a:p>
        </p:txBody>
      </p:sp>
      <p:sp>
        <p:nvSpPr>
          <p:cNvPr id="61" name="Alternate Process 93"/>
          <p:cNvSpPr/>
          <p:nvPr>
            <p:custDataLst>
              <p:tags r:id="rId22"/>
            </p:custDataLst>
          </p:nvPr>
        </p:nvSpPr>
        <p:spPr bwMode="auto">
          <a:xfrm>
            <a:off x="2667000" y="2299447"/>
            <a:ext cx="1219200" cy="457200"/>
          </a:xfrm>
          <a:prstGeom prst="flowChartAlternateProcess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kumimoji="1" lang="en-US" dirty="0" err="1" smtClean="0">
                <a:latin typeface="맑은 고딕" pitchFamily="50" charset="-127"/>
                <a:ea typeface="맑은 고딕" pitchFamily="50" charset="-127"/>
                <a:cs typeface="맑은 고딕"/>
              </a:rPr>
              <a:t>uDig</a:t>
            </a:r>
            <a:r>
              <a:rPr kumimoji="1" lang="en-US" dirty="0" smtClean="0">
                <a:latin typeface="맑은 고딕" pitchFamily="50" charset="-127"/>
                <a:ea typeface="맑은 고딕" pitchFamily="50" charset="-127"/>
                <a:cs typeface="맑은 고딕"/>
              </a:rPr>
              <a:t> GIS</a:t>
            </a:r>
          </a:p>
        </p:txBody>
      </p:sp>
      <p:sp>
        <p:nvSpPr>
          <p:cNvPr id="62" name="Alternate Process 94"/>
          <p:cNvSpPr/>
          <p:nvPr>
            <p:custDataLst>
              <p:tags r:id="rId23"/>
            </p:custDataLst>
          </p:nvPr>
        </p:nvSpPr>
        <p:spPr bwMode="auto">
          <a:xfrm>
            <a:off x="6324600" y="1689847"/>
            <a:ext cx="1600200" cy="457200"/>
          </a:xfrm>
          <a:prstGeom prst="flowChartAlternateProcess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err="1" smtClean="0">
                <a:latin typeface="맑은 고딕" pitchFamily="50" charset="-127"/>
                <a:ea typeface="맑은 고딕" pitchFamily="50" charset="-127"/>
              </a:rPr>
              <a:t>OpenLayers</a:t>
            </a:r>
            <a:endParaRPr kumimoji="1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Alternate Process 95"/>
          <p:cNvSpPr/>
          <p:nvPr>
            <p:custDataLst>
              <p:tags r:id="rId24"/>
            </p:custDataLst>
          </p:nvPr>
        </p:nvSpPr>
        <p:spPr bwMode="auto">
          <a:xfrm>
            <a:off x="8000999" y="1689847"/>
            <a:ext cx="1577623" cy="4572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err="1" smtClean="0">
                <a:latin typeface="맑은 고딕" pitchFamily="50" charset="-127"/>
                <a:ea typeface="맑은 고딕" pitchFamily="50" charset="-127"/>
              </a:rPr>
              <a:t>GeoExt</a:t>
            </a:r>
            <a:endParaRPr kumimoji="1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Up-Down Arrow 96"/>
          <p:cNvSpPr/>
          <p:nvPr>
            <p:custDataLst>
              <p:tags r:id="rId25"/>
            </p:custDataLst>
          </p:nvPr>
        </p:nvSpPr>
        <p:spPr bwMode="auto">
          <a:xfrm>
            <a:off x="4495800" y="5709173"/>
            <a:ext cx="304800" cy="381000"/>
          </a:xfrm>
          <a:prstGeom prst="up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맑은 고딕"/>
            </a:endParaRPr>
          </a:p>
        </p:txBody>
      </p:sp>
      <p:sp>
        <p:nvSpPr>
          <p:cNvPr id="65" name="Up-Down Arrow 98"/>
          <p:cNvSpPr/>
          <p:nvPr>
            <p:custDataLst>
              <p:tags r:id="rId26"/>
            </p:custDataLst>
          </p:nvPr>
        </p:nvSpPr>
        <p:spPr bwMode="auto">
          <a:xfrm>
            <a:off x="3962400" y="4817185"/>
            <a:ext cx="304800" cy="381000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맑은 고딕"/>
            </a:endParaRPr>
          </a:p>
        </p:txBody>
      </p:sp>
      <p:sp>
        <p:nvSpPr>
          <p:cNvPr id="66" name="Up-Down Arrow 99"/>
          <p:cNvSpPr/>
          <p:nvPr>
            <p:custDataLst>
              <p:tags r:id="rId27"/>
            </p:custDataLst>
          </p:nvPr>
        </p:nvSpPr>
        <p:spPr bwMode="auto">
          <a:xfrm>
            <a:off x="4800600" y="3940885"/>
            <a:ext cx="304800" cy="381000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맑은 고딕"/>
            </a:endParaRPr>
          </a:p>
        </p:txBody>
      </p:sp>
      <p:sp>
        <p:nvSpPr>
          <p:cNvPr id="67" name="Up-Down Arrow 100"/>
          <p:cNvSpPr/>
          <p:nvPr>
            <p:custDataLst>
              <p:tags r:id="rId28"/>
            </p:custDataLst>
          </p:nvPr>
        </p:nvSpPr>
        <p:spPr bwMode="auto">
          <a:xfrm>
            <a:off x="6858000" y="3940885"/>
            <a:ext cx="304800" cy="381000"/>
          </a:xfrm>
          <a:prstGeom prst="up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맑은 고딕"/>
            </a:endParaRPr>
          </a:p>
        </p:txBody>
      </p:sp>
      <p:sp>
        <p:nvSpPr>
          <p:cNvPr id="68" name="Up-Down Arrow 101"/>
          <p:cNvSpPr/>
          <p:nvPr>
            <p:custDataLst>
              <p:tags r:id="rId29"/>
            </p:custDataLst>
          </p:nvPr>
        </p:nvSpPr>
        <p:spPr bwMode="auto">
          <a:xfrm>
            <a:off x="4724400" y="3276600"/>
            <a:ext cx="304800" cy="381000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맑은 고딕"/>
            </a:endParaRPr>
          </a:p>
        </p:txBody>
      </p:sp>
      <p:sp>
        <p:nvSpPr>
          <p:cNvPr id="69" name="Up-Down Arrow 102"/>
          <p:cNvSpPr/>
          <p:nvPr>
            <p:custDataLst>
              <p:tags r:id="rId30"/>
            </p:custDataLst>
          </p:nvPr>
        </p:nvSpPr>
        <p:spPr bwMode="auto">
          <a:xfrm>
            <a:off x="6819900" y="3276600"/>
            <a:ext cx="304800" cy="381000"/>
          </a:xfrm>
          <a:prstGeom prst="up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맑은 고딕"/>
            </a:endParaRPr>
          </a:p>
        </p:txBody>
      </p:sp>
      <p:sp>
        <p:nvSpPr>
          <p:cNvPr id="70" name="Up-Down Arrow 103"/>
          <p:cNvSpPr/>
          <p:nvPr>
            <p:custDataLst>
              <p:tags r:id="rId31"/>
            </p:custDataLst>
          </p:nvPr>
        </p:nvSpPr>
        <p:spPr bwMode="auto">
          <a:xfrm>
            <a:off x="5791200" y="2579159"/>
            <a:ext cx="304800" cy="381000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맑은 고딕"/>
            </a:endParaRPr>
          </a:p>
        </p:txBody>
      </p:sp>
      <p:sp>
        <p:nvSpPr>
          <p:cNvPr id="71" name="Alternate Process 105"/>
          <p:cNvSpPr/>
          <p:nvPr>
            <p:custDataLst>
              <p:tags r:id="rId32"/>
            </p:custDataLst>
          </p:nvPr>
        </p:nvSpPr>
        <p:spPr bwMode="auto">
          <a:xfrm>
            <a:off x="4038599" y="1689847"/>
            <a:ext cx="1673711" cy="457200"/>
          </a:xfrm>
          <a:prstGeom prst="flowChartAlternateProcess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kumimoji="1" lang="en-US" dirty="0" err="1" smtClean="0">
                <a:latin typeface="맑은 고딕" pitchFamily="50" charset="-127"/>
                <a:ea typeface="맑은 고딕" pitchFamily="50" charset="-127"/>
                <a:cs typeface="맑은 고딕"/>
              </a:rPr>
              <a:t>MapWindow</a:t>
            </a:r>
            <a:endParaRPr kumimoji="1" lang="en-US" dirty="0" smtClean="0">
              <a:latin typeface="맑은 고딕" pitchFamily="50" charset="-127"/>
              <a:ea typeface="맑은 고딕" pitchFamily="50" charset="-127"/>
              <a:cs typeface="맑은 고딕"/>
            </a:endParaRPr>
          </a:p>
        </p:txBody>
      </p:sp>
      <p:sp>
        <p:nvSpPr>
          <p:cNvPr id="72" name="TextBox 71"/>
          <p:cNvSpPr txBox="1"/>
          <p:nvPr>
            <p:custDataLst>
              <p:tags r:id="rId33"/>
            </p:custDataLst>
          </p:nvPr>
        </p:nvSpPr>
        <p:spPr>
          <a:xfrm>
            <a:off x="3581400" y="2950295"/>
            <a:ext cx="47668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5100" indent="-114300" defTabSz="939800" eaLnBrk="0" fontAlgn="b" hangingPunct="0">
              <a:spcBef>
                <a:spcPct val="30000"/>
              </a:spcBef>
              <a:spcAft>
                <a:spcPct val="0"/>
              </a:spcAft>
            </a:pPr>
            <a:r>
              <a:rPr lang="en-US" dirty="0" smtClean="0">
                <a:solidFill>
                  <a:srgbClr val="000000"/>
                </a:solidFill>
                <a:latin typeface="+mn-lt"/>
                <a:ea typeface="맑은 고딕"/>
                <a:cs typeface="맑은 고딕"/>
              </a:rPr>
              <a:t>OWS(</a:t>
            </a:r>
            <a:r>
              <a:rPr lang="en-US" b="1" dirty="0" smtClean="0">
                <a:solidFill>
                  <a:srgbClr val="FF0000"/>
                </a:solidFill>
                <a:latin typeface="+mn-lt"/>
                <a:ea typeface="맑은 고딕"/>
                <a:cs typeface="맑은 고딕"/>
              </a:rPr>
              <a:t>WMS</a:t>
            </a:r>
            <a:r>
              <a:rPr lang="en-US" dirty="0" smtClean="0">
                <a:solidFill>
                  <a:srgbClr val="000000"/>
                </a:solidFill>
                <a:latin typeface="+mn-lt"/>
                <a:ea typeface="맑은 고딕"/>
                <a:cs typeface="맑은 고딕"/>
              </a:rPr>
              <a:t>, WFS, WCS, </a:t>
            </a:r>
            <a:r>
              <a:rPr lang="en-US" b="1" dirty="0" smtClean="0">
                <a:solidFill>
                  <a:srgbClr val="FF0000"/>
                </a:solidFill>
                <a:latin typeface="+mn-lt"/>
                <a:ea typeface="맑은 고딕"/>
                <a:cs typeface="맑은 고딕"/>
              </a:rPr>
              <a:t>WPS</a:t>
            </a:r>
            <a:r>
              <a:rPr lang="en-US" dirty="0" smtClean="0">
                <a:solidFill>
                  <a:srgbClr val="000000"/>
                </a:solidFill>
                <a:latin typeface="+mn-lt"/>
                <a:ea typeface="맑은 고딕"/>
                <a:cs typeface="맑은 고딕"/>
              </a:rPr>
              <a:t>, CSW) Interface</a:t>
            </a:r>
          </a:p>
        </p:txBody>
      </p:sp>
      <p:sp>
        <p:nvSpPr>
          <p:cNvPr id="73" name="Alternate Process 108"/>
          <p:cNvSpPr/>
          <p:nvPr>
            <p:custDataLst>
              <p:tags r:id="rId34"/>
            </p:custDataLst>
          </p:nvPr>
        </p:nvSpPr>
        <p:spPr bwMode="auto">
          <a:xfrm>
            <a:off x="4038599" y="2299447"/>
            <a:ext cx="1673711" cy="457200"/>
          </a:xfrm>
          <a:prstGeom prst="flowChartAlternateProcess">
            <a:avLst/>
          </a:prstGeom>
          <a:solidFill>
            <a:srgbClr val="99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latinLnBrk="1" hangingPunct="1"/>
            <a:r>
              <a:rPr kumimoji="1" lang="en-US" dirty="0" err="1" smtClean="0">
                <a:latin typeface="맑은 고딕" pitchFamily="50" charset="-127"/>
                <a:ea typeface="맑은 고딕" pitchFamily="50" charset="-127"/>
                <a:cs typeface="맑은 고딕"/>
              </a:rPr>
              <a:t>WorldWind</a:t>
            </a:r>
            <a:endParaRPr kumimoji="1" lang="en-US" dirty="0" smtClean="0">
              <a:latin typeface="맑은 고딕" pitchFamily="50" charset="-127"/>
              <a:ea typeface="맑은 고딕" pitchFamily="50" charset="-127"/>
              <a:cs typeface="맑은 고딕"/>
            </a:endParaRPr>
          </a:p>
        </p:txBody>
      </p:sp>
      <p:sp>
        <p:nvSpPr>
          <p:cNvPr id="74" name="Alternate Process 110"/>
          <p:cNvSpPr/>
          <p:nvPr>
            <p:custDataLst>
              <p:tags r:id="rId35"/>
            </p:custDataLst>
          </p:nvPr>
        </p:nvSpPr>
        <p:spPr bwMode="auto">
          <a:xfrm>
            <a:off x="8023576" y="2299447"/>
            <a:ext cx="1529215" cy="4572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err="1" smtClean="0">
                <a:latin typeface="맑은 고딕" pitchFamily="50" charset="-127"/>
                <a:ea typeface="맑은 고딕" pitchFamily="50" charset="-127"/>
              </a:rPr>
              <a:t>MapFish</a:t>
            </a:r>
            <a:endParaRPr kumimoji="1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5" name="Alternate Process 111"/>
          <p:cNvSpPr/>
          <p:nvPr>
            <p:custDataLst>
              <p:tags r:id="rId36"/>
            </p:custDataLst>
          </p:nvPr>
        </p:nvSpPr>
        <p:spPr bwMode="auto">
          <a:xfrm>
            <a:off x="6347177" y="2299447"/>
            <a:ext cx="1600200" cy="4572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err="1" smtClean="0">
                <a:latin typeface="맑은 고딕" pitchFamily="50" charset="-127"/>
                <a:ea typeface="맑은 고딕" pitchFamily="50" charset="-127"/>
              </a:rPr>
              <a:t>OpenScales</a:t>
            </a:r>
            <a:endParaRPr kumimoji="1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76" name="Straight Connector 117"/>
          <p:cNvCxnSpPr/>
          <p:nvPr>
            <p:custDataLst>
              <p:tags r:id="rId37"/>
            </p:custDataLst>
          </p:nvPr>
        </p:nvCxnSpPr>
        <p:spPr>
          <a:xfrm rot="5400000">
            <a:off x="5601494" y="5350584"/>
            <a:ext cx="6858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Alternate Process 118"/>
          <p:cNvSpPr/>
          <p:nvPr>
            <p:custDataLst>
              <p:tags r:id="rId38"/>
            </p:custDataLst>
          </p:nvPr>
        </p:nvSpPr>
        <p:spPr bwMode="auto">
          <a:xfrm>
            <a:off x="6172200" y="5221097"/>
            <a:ext cx="1600200" cy="4572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800" b="0" i="0" u="none" strike="noStrike" cap="none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latin typeface="맑은 고딕" pitchFamily="50" charset="-127"/>
                <a:ea typeface="맑은 고딕" pitchFamily="50" charset="-127"/>
              </a:rPr>
              <a:t>GeoNode</a:t>
            </a:r>
            <a:endParaRPr kumimoji="1" lang="en-US" sz="18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8" name="Alternate Process 120"/>
          <p:cNvSpPr/>
          <p:nvPr>
            <p:custDataLst>
              <p:tags r:id="rId39"/>
            </p:custDataLst>
          </p:nvPr>
        </p:nvSpPr>
        <p:spPr bwMode="auto">
          <a:xfrm>
            <a:off x="8077200" y="5221097"/>
            <a:ext cx="1447800" cy="457200"/>
          </a:xfrm>
          <a:prstGeom prst="flowChartAlternateProcess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맑은 고딕" pitchFamily="50" charset="-127"/>
                <a:ea typeface="맑은 고딕" pitchFamily="50" charset="-127"/>
              </a:rPr>
              <a:t>GeoNetwork</a:t>
            </a:r>
            <a:endParaRPr kumimoji="1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9" name="Up-Down Arrow 121"/>
          <p:cNvSpPr/>
          <p:nvPr>
            <p:custDataLst>
              <p:tags r:id="rId40"/>
            </p:custDataLst>
          </p:nvPr>
        </p:nvSpPr>
        <p:spPr bwMode="auto">
          <a:xfrm>
            <a:off x="7363178" y="5709173"/>
            <a:ext cx="304800" cy="381000"/>
          </a:xfrm>
          <a:prstGeom prst="upDownArrow">
            <a:avLst/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맑은 고딕"/>
            </a:endParaRPr>
          </a:p>
        </p:txBody>
      </p:sp>
      <p:sp>
        <p:nvSpPr>
          <p:cNvPr id="80" name="Alternate Process 75"/>
          <p:cNvSpPr/>
          <p:nvPr>
            <p:custDataLst>
              <p:tags r:id="rId41"/>
            </p:custDataLst>
          </p:nvPr>
        </p:nvSpPr>
        <p:spPr bwMode="auto">
          <a:xfrm>
            <a:off x="2286000" y="6112891"/>
            <a:ext cx="1752600" cy="457200"/>
          </a:xfrm>
          <a:prstGeom prst="flowChartAlternateProcess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맑은 고딕"/>
              </a:rPr>
              <a:t>Vector</a:t>
            </a:r>
            <a:r>
              <a:rPr kumimoji="1" lang="en-US" sz="1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맑은 고딕"/>
              </a:rPr>
              <a:t> &amp; Raster</a:t>
            </a:r>
            <a:endParaRPr kumimoji="1" 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맑은 고딕"/>
            </a:endParaRPr>
          </a:p>
        </p:txBody>
      </p:sp>
      <p:sp>
        <p:nvSpPr>
          <p:cNvPr id="46" name="Up-Down Arrow 98"/>
          <p:cNvSpPr/>
          <p:nvPr>
            <p:custDataLst>
              <p:tags r:id="rId42"/>
            </p:custDataLst>
          </p:nvPr>
        </p:nvSpPr>
        <p:spPr bwMode="auto">
          <a:xfrm rot="2781771">
            <a:off x="5829299" y="4825996"/>
            <a:ext cx="304800" cy="381000"/>
          </a:xfrm>
          <a:prstGeom prst="upDown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맑은 고딕" pitchFamily="50" charset="-127"/>
              <a:ea typeface="맑은 고딕" pitchFamily="50" charset="-127"/>
              <a:cs typeface="맑은 고딕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428999"/>
            <a:ext cx="4191000" cy="326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PostgreSQL + PostGIS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ko-KR" dirty="0"/>
              <a:t>Spatial </a:t>
            </a:r>
            <a:r>
              <a:rPr lang="en-US" altLang="ko-KR" dirty="0" smtClean="0"/>
              <a:t>&amp; Geographic </a:t>
            </a:r>
            <a:r>
              <a:rPr lang="en-US" altLang="ko-KR" dirty="0"/>
              <a:t>objects for </a:t>
            </a:r>
            <a:r>
              <a:rPr lang="en-US" altLang="ko-KR" dirty="0" smtClean="0"/>
              <a:t>PostgreSQL</a:t>
            </a:r>
            <a:endParaRPr lang="en-US" altLang="ko-KR" dirty="0"/>
          </a:p>
        </p:txBody>
      </p:sp>
      <p:pic>
        <p:nvPicPr>
          <p:cNvPr id="7" name="Picture 14" descr="스크린샷 2010-11-23 오후 2.14.46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8610600" y="1221978"/>
            <a:ext cx="914400" cy="922421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0200" y="1793875"/>
            <a:ext cx="9398000" cy="163512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 smtClean="0"/>
              <a:t>공식 사이트 </a:t>
            </a:r>
            <a:r>
              <a:rPr lang="en-US" altLang="ko-KR" sz="2000" dirty="0" smtClean="0"/>
              <a:t>: http://postgis.net/ </a:t>
            </a:r>
            <a:r>
              <a:rPr lang="ko-KR" altLang="en-US" sz="2000" dirty="0" smtClean="0"/>
              <a:t>또는 </a:t>
            </a:r>
            <a:r>
              <a:rPr lang="en-US" altLang="ko-KR" sz="2000" dirty="0" smtClean="0"/>
              <a:t>http://postgis.org/</a:t>
            </a:r>
          </a:p>
          <a:p>
            <a:r>
              <a:rPr lang="en-US" altLang="ko-KR" sz="2000" dirty="0" smtClean="0"/>
              <a:t>License       : GPLv2 </a:t>
            </a:r>
          </a:p>
          <a:p>
            <a:r>
              <a:rPr lang="ko-KR" altLang="en-US" sz="2000" dirty="0" smtClean="0"/>
              <a:t>특징 및 기능</a:t>
            </a:r>
            <a:r>
              <a:rPr lang="en-US" altLang="ko-KR" sz="2000" dirty="0" smtClean="0"/>
              <a:t>:</a:t>
            </a:r>
          </a:p>
          <a:p>
            <a:pPr lvl="1"/>
            <a:r>
              <a:rPr lang="ko-KR" altLang="en-US" sz="1500" dirty="0" smtClean="0"/>
              <a:t>오픈 소스 기반의 가장 인기 있는 공간 </a:t>
            </a:r>
            <a:r>
              <a:rPr lang="en-US" altLang="ko-KR" sz="1500" dirty="0" smtClean="0"/>
              <a:t>DBMS</a:t>
            </a:r>
            <a:r>
              <a:rPr lang="ko-KR" altLang="en-US" sz="1500" dirty="0" smtClean="0"/>
              <a:t>이며 벡터 뿐만 아니라 </a:t>
            </a:r>
            <a:r>
              <a:rPr lang="en-US" altLang="ko-KR" sz="1500" dirty="0" smtClean="0"/>
              <a:t>Raster, Topology, Routing </a:t>
            </a:r>
            <a:r>
              <a:rPr lang="ko-KR" altLang="en-US" sz="1500" dirty="0" smtClean="0"/>
              <a:t>지원</a:t>
            </a:r>
            <a:endParaRPr lang="en-US" altLang="ko-KR" sz="1500" dirty="0" smtClean="0"/>
          </a:p>
          <a:p>
            <a:pPr lvl="1"/>
            <a:r>
              <a:rPr lang="en-US" altLang="ko-KR" sz="1500" dirty="0" smtClean="0"/>
              <a:t>PostGIS 2.0 </a:t>
            </a:r>
            <a:r>
              <a:rPr lang="ko-KR" altLang="en-US" sz="1500" dirty="0" smtClean="0"/>
              <a:t>한글 매뉴얼 번역 완료 </a:t>
            </a:r>
            <a:r>
              <a:rPr lang="en-US" altLang="ko-KR" sz="1500" dirty="0" smtClean="0"/>
              <a:t>(2013/11)</a:t>
            </a:r>
          </a:p>
          <a:p>
            <a:pPr lvl="1"/>
            <a:r>
              <a:rPr lang="en-US" altLang="ko-KR" sz="1500" dirty="0" smtClean="0"/>
              <a:t>ESRI </a:t>
            </a:r>
            <a:r>
              <a:rPr lang="en-US" altLang="ko-KR" sz="1500" dirty="0" err="1" smtClean="0"/>
              <a:t>ArcGIS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뿐만 아니라 </a:t>
            </a:r>
            <a:r>
              <a:rPr lang="en-US" altLang="ko-KR" sz="1500" dirty="0" smtClean="0"/>
              <a:t>QGIS, </a:t>
            </a:r>
            <a:r>
              <a:rPr lang="en-US" altLang="ko-KR" sz="1500" dirty="0" err="1" smtClean="0"/>
              <a:t>uDig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등 거의 모든 오픈 소스 </a:t>
            </a:r>
            <a:r>
              <a:rPr lang="en-US" altLang="ko-KR" sz="1500" dirty="0" smtClean="0"/>
              <a:t>GIS </a:t>
            </a:r>
            <a:r>
              <a:rPr lang="ko-KR" altLang="en-US" sz="1500" dirty="0" smtClean="0"/>
              <a:t>프로그램이 편집기능까지 지원</a:t>
            </a:r>
            <a:endParaRPr lang="ko-KR" altLang="en-US" sz="1500" dirty="0"/>
          </a:p>
        </p:txBody>
      </p:sp>
      <p:grpSp>
        <p:nvGrpSpPr>
          <p:cNvPr id="12" name="그룹 11"/>
          <p:cNvGrpSpPr/>
          <p:nvPr/>
        </p:nvGrpSpPr>
        <p:grpSpPr>
          <a:xfrm>
            <a:off x="5105400" y="3429000"/>
            <a:ext cx="4419600" cy="3221576"/>
            <a:chOff x="533400" y="3429000"/>
            <a:chExt cx="4419600" cy="3221576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33400" y="3429000"/>
              <a:ext cx="4419600" cy="32215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직사각형 10"/>
            <p:cNvSpPr/>
            <p:nvPr/>
          </p:nvSpPr>
          <p:spPr bwMode="auto">
            <a:xfrm>
              <a:off x="743803" y="5227094"/>
              <a:ext cx="1091822" cy="24205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677015"/>
            <a:ext cx="6324600" cy="2723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GeoTools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/>
              <a:t>Open Geospatial Consortium (OGC) </a:t>
            </a:r>
            <a:r>
              <a:rPr lang="ko-KR" altLang="en-US" dirty="0"/>
              <a:t>표준을 기반으로 지리공간 데이터를 조작하기 위한 표준 방법을 제공하는 오픈 소스 </a:t>
            </a:r>
            <a:r>
              <a:rPr lang="en-US" altLang="ko-KR" dirty="0"/>
              <a:t>(LGPL) Java </a:t>
            </a:r>
            <a:r>
              <a:rPr lang="ko-KR" altLang="en-US" dirty="0"/>
              <a:t>코드 라이브러리</a:t>
            </a:r>
          </a:p>
        </p:txBody>
      </p:sp>
      <p:pic>
        <p:nvPicPr>
          <p:cNvPr id="7" name="Picture 27" descr="geotools-logo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5181600" y="188366"/>
            <a:ext cx="2184400" cy="573634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0200" y="1793875"/>
            <a:ext cx="9398000" cy="1635125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sz="2000" dirty="0" smtClean="0"/>
              <a:t>공식 사이트 </a:t>
            </a:r>
            <a:r>
              <a:rPr lang="en-US" altLang="ko-KR" sz="2000" dirty="0" smtClean="0"/>
              <a:t>: http://geotools.org/</a:t>
            </a:r>
          </a:p>
          <a:p>
            <a:r>
              <a:rPr lang="en-US" altLang="ko-KR" sz="2000" dirty="0" smtClean="0"/>
              <a:t>License       : GNU Lesser General Public License (LGPL)</a:t>
            </a:r>
          </a:p>
          <a:p>
            <a:r>
              <a:rPr lang="ko-KR" altLang="en-US" sz="2000" dirty="0" smtClean="0"/>
              <a:t>특징 및 기능</a:t>
            </a:r>
            <a:r>
              <a:rPr lang="en-US" altLang="ko-KR" sz="2000" dirty="0" smtClean="0"/>
              <a:t>:</a:t>
            </a:r>
          </a:p>
          <a:p>
            <a:pPr lvl="1"/>
            <a:r>
              <a:rPr lang="en-US" altLang="ko-KR" sz="1500" dirty="0" smtClean="0"/>
              <a:t>Open Geospatial Consortium (OGC) </a:t>
            </a:r>
            <a:r>
              <a:rPr lang="ko-KR" altLang="en-US" sz="1500" dirty="0" smtClean="0"/>
              <a:t>표준을 기반으로 지리공간 데이터를 조작하기 위한 표준 방법을 제공하는 오픈 소스 </a:t>
            </a:r>
            <a:r>
              <a:rPr lang="en-US" altLang="ko-KR" sz="1500" dirty="0" smtClean="0"/>
              <a:t>(LGPL) Java </a:t>
            </a:r>
            <a:r>
              <a:rPr lang="ko-KR" altLang="en-US" sz="1500" dirty="0" smtClean="0"/>
              <a:t>코드 라이브러리</a:t>
            </a:r>
            <a:endParaRPr lang="en-US" altLang="ko-KR" sz="1500" dirty="0" smtClean="0"/>
          </a:p>
          <a:p>
            <a:pPr lvl="1"/>
            <a:r>
              <a:rPr lang="ko-KR" altLang="en-US" sz="1500" dirty="0" smtClean="0"/>
              <a:t>망고시스템에서 </a:t>
            </a:r>
            <a:r>
              <a:rPr lang="en-US" altLang="ko-KR" sz="1500" dirty="0" smtClean="0"/>
              <a:t>2013</a:t>
            </a:r>
            <a:r>
              <a:rPr lang="ko-KR" altLang="en-US" sz="1500" dirty="0" smtClean="0"/>
              <a:t>년 정보통신산업진흥원의 공개 </a:t>
            </a:r>
            <a:r>
              <a:rPr lang="en-US" altLang="ko-KR" sz="1500" dirty="0" smtClean="0"/>
              <a:t>SW </a:t>
            </a:r>
            <a:r>
              <a:rPr lang="ko-KR" altLang="en-US" sz="1500" dirty="0" smtClean="0"/>
              <a:t>개발지원사업 수행으로 국내 공간 </a:t>
            </a:r>
            <a:r>
              <a:rPr lang="en-US" altLang="ko-KR" sz="1500" dirty="0" smtClean="0"/>
              <a:t>DBMS(</a:t>
            </a:r>
            <a:r>
              <a:rPr lang="en-US" altLang="ko-KR" sz="1500" dirty="0" err="1" smtClean="0"/>
              <a:t>Altibase</a:t>
            </a:r>
            <a:r>
              <a:rPr lang="en-US" altLang="ko-KR" sz="1500" dirty="0" smtClean="0"/>
              <a:t>, </a:t>
            </a:r>
            <a:r>
              <a:rPr lang="en-US" altLang="ko-KR" sz="1500" dirty="0" err="1" smtClean="0"/>
              <a:t>Tibero</a:t>
            </a:r>
            <a:r>
              <a:rPr lang="en-US" altLang="ko-KR" sz="1500" dirty="0" smtClean="0"/>
              <a:t>, </a:t>
            </a:r>
            <a:r>
              <a:rPr lang="en-US" altLang="ko-KR" sz="1500" dirty="0" err="1" smtClean="0"/>
              <a:t>Kairos</a:t>
            </a:r>
            <a:r>
              <a:rPr lang="en-US" altLang="ko-KR" sz="1500" dirty="0" smtClean="0"/>
              <a:t>) </a:t>
            </a:r>
            <a:r>
              <a:rPr lang="ko-KR" altLang="en-US" sz="1500" dirty="0" smtClean="0"/>
              <a:t>및 국토지리정보원 </a:t>
            </a:r>
            <a:r>
              <a:rPr lang="en-US" altLang="ko-KR" sz="1500" dirty="0" smtClean="0"/>
              <a:t>NGI </a:t>
            </a:r>
            <a:r>
              <a:rPr lang="ko-KR" altLang="en-US" sz="1500" dirty="0" smtClean="0"/>
              <a:t>포맷</a:t>
            </a:r>
            <a:r>
              <a:rPr lang="en-US" altLang="ko-KR" sz="1500" dirty="0" smtClean="0"/>
              <a:t> </a:t>
            </a:r>
            <a:r>
              <a:rPr lang="ko-KR" altLang="en-US" sz="1500" dirty="0" smtClean="0"/>
              <a:t>드라이버 지원</a:t>
            </a:r>
            <a:endParaRPr lang="ko-KR" altLang="en-US" sz="1500" dirty="0"/>
          </a:p>
        </p:txBody>
      </p:sp>
      <p:pic>
        <p:nvPicPr>
          <p:cNvPr id="44034" name="Picture 2" descr="_images/geotools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38600" y="4953000"/>
            <a:ext cx="3042934" cy="1571626"/>
          </a:xfrm>
          <a:prstGeom prst="rect">
            <a:avLst/>
          </a:prstGeom>
          <a:noFill/>
        </p:spPr>
      </p:pic>
      <p:pic>
        <p:nvPicPr>
          <p:cNvPr id="12" name="Picture 13" descr="geoserver-logo-1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7366000" y="4867049"/>
            <a:ext cx="2120900" cy="67292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7366000" y="5738813"/>
            <a:ext cx="1656184" cy="719708"/>
            <a:chOff x="3008784" y="5661248"/>
            <a:chExt cx="1400175" cy="647700"/>
          </a:xfrm>
        </p:grpSpPr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008784" y="5661248"/>
              <a:ext cx="704850" cy="647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3618384" y="5770786"/>
              <a:ext cx="790575" cy="428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 cstate="print"/>
          <a:srcRect l="11849" t="266" r="12853"/>
          <a:stretch>
            <a:fillRect/>
          </a:stretch>
        </p:blipFill>
        <p:spPr bwMode="auto">
          <a:xfrm>
            <a:off x="381000" y="3429000"/>
            <a:ext cx="429768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GeoServer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6D15D-A852-4CD8-9A3A-849FE3857B6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지리공간 데이터를 </a:t>
            </a:r>
            <a:r>
              <a:rPr lang="en-US" altLang="ko-KR" dirty="0" smtClean="0"/>
              <a:t>OGC </a:t>
            </a:r>
            <a:r>
              <a:rPr lang="ko-KR" altLang="en-US" dirty="0" smtClean="0"/>
              <a:t>표준을 통해 공유하고 </a:t>
            </a:r>
            <a:r>
              <a:rPr lang="ko-KR" altLang="en-US" dirty="0"/>
              <a:t>편집할 수 있는 </a:t>
            </a:r>
            <a:r>
              <a:rPr lang="en-US" altLang="ko-KR" dirty="0"/>
              <a:t>Java</a:t>
            </a:r>
            <a:r>
              <a:rPr lang="ko-KR" altLang="en-US" dirty="0"/>
              <a:t>로 개발된 오픈 소스 </a:t>
            </a:r>
            <a:r>
              <a:rPr lang="en-US" altLang="ko-KR" dirty="0"/>
              <a:t>GIS</a:t>
            </a:r>
            <a:r>
              <a:rPr lang="ko-KR" altLang="en-US" dirty="0"/>
              <a:t> 소프트웨어 서버</a:t>
            </a:r>
          </a:p>
        </p:txBody>
      </p:sp>
      <p:pic>
        <p:nvPicPr>
          <p:cNvPr id="7" name="Picture 13" descr="geoserver-logo-1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4953000" y="0"/>
            <a:ext cx="2120900" cy="672920"/>
          </a:xfrm>
          <a:prstGeom prst="rect">
            <a:avLst/>
          </a:prstGeom>
        </p:spPr>
      </p:pic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330200" y="1793875"/>
            <a:ext cx="9398000" cy="1635125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 smtClean="0"/>
              <a:t>공식 사이트 </a:t>
            </a:r>
            <a:r>
              <a:rPr lang="en-US" altLang="ko-KR" sz="2000" dirty="0" smtClean="0"/>
              <a:t>: http://geoserver.org/</a:t>
            </a:r>
          </a:p>
          <a:p>
            <a:r>
              <a:rPr lang="en-US" altLang="ko-KR" sz="2000" dirty="0" smtClean="0"/>
              <a:t>License       : GNU GENERAL PUBLIC LICENSE(GPL) Version 2.0</a:t>
            </a:r>
          </a:p>
          <a:p>
            <a:r>
              <a:rPr lang="ko-KR" altLang="en-US" sz="2000" dirty="0" smtClean="0"/>
              <a:t>특징 및 기능</a:t>
            </a:r>
            <a:r>
              <a:rPr lang="en-US" altLang="ko-KR" sz="2000" dirty="0" smtClean="0"/>
              <a:t>:</a:t>
            </a:r>
          </a:p>
          <a:p>
            <a:pPr lvl="1"/>
            <a:r>
              <a:rPr lang="ko-KR" altLang="en-US" sz="1500" dirty="0" smtClean="0"/>
              <a:t>국내 및 전 세계에서 가장 많이 활용되고 있는 오픈 소스 </a:t>
            </a:r>
            <a:r>
              <a:rPr lang="en-US" altLang="ko-KR" sz="1500" dirty="0" smtClean="0"/>
              <a:t>GIS </a:t>
            </a:r>
            <a:r>
              <a:rPr lang="ko-KR" altLang="en-US" sz="1500" dirty="0" smtClean="0"/>
              <a:t>서버</a:t>
            </a:r>
            <a:endParaRPr lang="en-US" altLang="ko-KR" sz="1500" dirty="0" smtClean="0"/>
          </a:p>
          <a:p>
            <a:pPr lvl="1"/>
            <a:r>
              <a:rPr lang="ko-KR" altLang="en-US" sz="1500" dirty="0" smtClean="0"/>
              <a:t>프로그램 한글화</a:t>
            </a:r>
            <a:r>
              <a:rPr lang="en-US" altLang="ko-KR" sz="1500" dirty="0" smtClean="0"/>
              <a:t>(2013/01)</a:t>
            </a:r>
            <a:r>
              <a:rPr lang="ko-KR" altLang="en-US" sz="1500" dirty="0" smtClean="0"/>
              <a:t> 및 한글 매뉴얼 완료</a:t>
            </a:r>
            <a:r>
              <a:rPr lang="en-US" altLang="ko-KR" sz="1500" dirty="0" smtClean="0"/>
              <a:t>(2014/01)</a:t>
            </a:r>
          </a:p>
          <a:p>
            <a:pPr lvl="1"/>
            <a:r>
              <a:rPr lang="ko-KR" altLang="en-US" sz="1500" dirty="0" smtClean="0"/>
              <a:t>국내 공간 </a:t>
            </a:r>
            <a:r>
              <a:rPr lang="en-US" altLang="ko-KR" sz="1500" dirty="0" smtClean="0"/>
              <a:t>DBMS(</a:t>
            </a:r>
            <a:r>
              <a:rPr lang="en-US" altLang="ko-KR" sz="1500" dirty="0" err="1" smtClean="0"/>
              <a:t>Altibase</a:t>
            </a:r>
            <a:r>
              <a:rPr lang="en-US" altLang="ko-KR" sz="1500" dirty="0" smtClean="0"/>
              <a:t>, </a:t>
            </a:r>
            <a:r>
              <a:rPr lang="en-US" altLang="ko-KR" sz="1500" dirty="0" err="1" smtClean="0"/>
              <a:t>Tibero</a:t>
            </a:r>
            <a:r>
              <a:rPr lang="en-US" altLang="ko-KR" sz="1500" dirty="0" smtClean="0"/>
              <a:t>, </a:t>
            </a:r>
            <a:r>
              <a:rPr lang="en-US" altLang="ko-KR" sz="1500" dirty="0" err="1" smtClean="0"/>
              <a:t>Kairos</a:t>
            </a:r>
            <a:r>
              <a:rPr lang="en-US" altLang="ko-KR" sz="1500" dirty="0" smtClean="0"/>
              <a:t>) </a:t>
            </a:r>
            <a:r>
              <a:rPr lang="ko-KR" altLang="en-US" sz="1500" dirty="0" smtClean="0"/>
              <a:t>및 국토지리정보원 </a:t>
            </a:r>
            <a:r>
              <a:rPr lang="en-US" altLang="ko-KR" sz="1500" dirty="0" smtClean="0"/>
              <a:t>NGI </a:t>
            </a:r>
            <a:r>
              <a:rPr lang="ko-KR" altLang="en-US" sz="1500" dirty="0" smtClean="0"/>
              <a:t>포맷 드라이버 지원</a:t>
            </a:r>
            <a:endParaRPr lang="ko-KR" altLang="en-US" sz="1500" dirty="0"/>
          </a:p>
        </p:txBody>
      </p:sp>
      <p:pic>
        <p:nvPicPr>
          <p:cNvPr id="10" name="Picture 2" descr="http://docs.geoserver.org/stable/en/user/_images/geowebcach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29424" y="486729"/>
            <a:ext cx="1584325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09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3429000"/>
            <a:ext cx="495300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UcLJjNEUWF23GeYCoh8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ZEfHqVBTYnEaYHLWPY3fh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2YNtWvgDE2PeisnvDgFt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GAfhPJOPprmcBgTWY5CkJ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kKoizklMzOEyiceFGxOOD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R6Q6BGizQOK4gvTwauuC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x3XHIjp5wVYWShssJEuZX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OdWIMamkj0xjzN8TXZaKi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6jDB3ILQ8RAGeKKZweJb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pyIFjPGvOcyZ7C5b7EytS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JSyo9YsW16c8U4SnoW9D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gRFyXzxt5bxq093rcB1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n8fC7Tl74D95JOQ7UFI2Sb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NZH0iJfCjeClJjM146OWt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32bg1gugrAacFsDqT3nO0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6s6O8EEV3eZJWwKgsLmR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93Q9Bb3r8sdb4NVsmBNF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GIGT8MU3DYdEj2XY2sRC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wLsXl0pK4Yman8sH2gw4P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XqtSunykNtSabUrbrUDS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h9FOwkpB61HhN2ttv2bJ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idWygRPBrWlI8kcGRdUcm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DLMGCKDHzMLB74M8LMm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sU6pHYoBGa4oRsSX4yLu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W5T8gPbYOYwqK2rR9RdPf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EJtKNT9mrShHX1vzHyqIl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SqIQwcoThKvLqaFv2hOsx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D924plA9EpwPzQ32XnWYx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bcBlUcw8USxegFL6QNKDl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VRjBt4URt03DQSO0GX7gB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1BMmcg5bMXacgJ1iIse3p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bDPShQ6Nw5oYQHP6SDLi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sEB5ZoeE1yxtq8xjZf4Z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UcLJjNEUWF23GeYCoh8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OhTktBAAh6j5bbgcRHyR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rmhGzyEvdeFmPkbFVD4r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lXm2Momrz2YQx2M21WLT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4pPlW1cMVMBy0bVJcwR7RN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5kQuDC8A2vux5V805LcAwM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R6Q6BGizQOK4gvTwauuC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sU6pHYoBGa4oRsSX4yLuA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0uX1HEnrVKSgOYdHLnYJI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UcLJjNEUWF23GeYCoh8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H737Pv5D4TIEgsdHHGgUP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dcohTKfZeapq1cyJufjv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H737Pv5D4TIEgsdHHGgUP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YMZDet0VTV6qQZK0UmsenP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gRFyXzxt5bxq093rcB1X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DLMGCKDHzMLB74M8LMmO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UcLJjNEUWF23GeYCoh8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gRFyXzxt5bxq093rcB1X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DLMGCKDHzMLB74M8LMmO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UcLJjNEUWF23GeYCoh8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gRFyXzxt5bxq093rcB1X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DLMGCKDHzMLB74M8LMm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CP0LTy9YkeJbdGbsc3Ycn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UcLJjNEUWF23GeYCoh8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gRFyXzxt5bxq093rcB1X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oDLMGCKDHzMLB74M8LMmO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UcLJjNEUWF23GeYCoh8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vs4YsdGRJdiUzzg8RHPgQ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aGQZRy13fwEUUjyHV6Whsv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Si6Cc4chn7RlLdYAFEOtG"/>
</p:tagLst>
</file>

<file path=ppt/theme/theme1.xml><?xml version="1.0" encoding="utf-8"?>
<a:theme xmlns:a="http://schemas.openxmlformats.org/drawingml/2006/main" name="Level">
  <a:themeElements>
    <a:clrScheme name="Level 9">
      <a:dk1>
        <a:srgbClr val="000000"/>
      </a:dk1>
      <a:lt1>
        <a:srgbClr val="FFFFFF"/>
      </a:lt1>
      <a:dk2>
        <a:srgbClr val="666699"/>
      </a:dk2>
      <a:lt2>
        <a:srgbClr val="FFCC00"/>
      </a:lt2>
      <a:accent1>
        <a:srgbClr val="FF9900"/>
      </a:accent1>
      <a:accent2>
        <a:srgbClr val="FF9900"/>
      </a:accent2>
      <a:accent3>
        <a:srgbClr val="FFFFFF"/>
      </a:accent3>
      <a:accent4>
        <a:srgbClr val="000000"/>
      </a:accent4>
      <a:accent5>
        <a:srgbClr val="FFCAAA"/>
      </a:accent5>
      <a:accent6>
        <a:srgbClr val="E78A00"/>
      </a:accent6>
      <a:hlink>
        <a:srgbClr val="666699"/>
      </a:hlink>
      <a:folHlink>
        <a:srgbClr val="999966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9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99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8A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04B11B9-FB2E-440D-8D1F-933ED6D5C0C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24241</TotalTime>
  <Words>1791</Words>
  <Application>Microsoft Office PowerPoint</Application>
  <PresentationFormat>A4 용지(210x297mm)</PresentationFormat>
  <Paragraphs>393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7" baseType="lpstr">
      <vt:lpstr>맑은 고딕</vt:lpstr>
      <vt:lpstr>Arial</vt:lpstr>
      <vt:lpstr>Times New Roman</vt:lpstr>
      <vt:lpstr>Verdana</vt:lpstr>
      <vt:lpstr>Wingdings</vt:lpstr>
      <vt:lpstr>Level</vt:lpstr>
      <vt:lpstr>Advanced GeoServer - -FOSS4G Korea 2016 Workshop-.</vt:lpstr>
      <vt:lpstr>목차</vt:lpstr>
      <vt:lpstr>PowerPoint 프레젠테이션</vt:lpstr>
      <vt:lpstr>Software 개요 및 설치확인</vt:lpstr>
      <vt:lpstr>Java 계열 GIS 프로젝트</vt:lpstr>
      <vt:lpstr>인기 있는 FOSS4G 아키텍처</vt:lpstr>
      <vt:lpstr>PostgreSQL + PostGIS</vt:lpstr>
      <vt:lpstr>GeoTools</vt:lpstr>
      <vt:lpstr>GeoServer</vt:lpstr>
      <vt:lpstr>uDig GIS</vt:lpstr>
      <vt:lpstr>OpenLayers</vt:lpstr>
      <vt:lpstr>Leaflet JS</vt:lpstr>
      <vt:lpstr>Configuration</vt:lpstr>
      <vt:lpstr>Configuration</vt:lpstr>
      <vt:lpstr>Configuration</vt:lpstr>
      <vt:lpstr>Configuration</vt:lpstr>
      <vt:lpstr>Configuration</vt:lpstr>
      <vt:lpstr>Configuration</vt:lpstr>
      <vt:lpstr>Advanced SLD &amp; WMS</vt:lpstr>
      <vt:lpstr>Geometry Transformation</vt:lpstr>
      <vt:lpstr>WPS Rendering Transformation</vt:lpstr>
      <vt:lpstr>Variable Substitution</vt:lpstr>
      <vt:lpstr>SLD 편집기</vt:lpstr>
      <vt:lpstr>SLD 편집기</vt:lpstr>
      <vt:lpstr>GeoWebCache</vt:lpstr>
      <vt:lpstr>목차</vt:lpstr>
      <vt:lpstr>캐시 전략</vt:lpstr>
      <vt:lpstr>캐시 기본 설정 및 디스크 할당량</vt:lpstr>
      <vt:lpstr>Custom Gridset 생성</vt:lpstr>
      <vt:lpstr>Custom Gridset 생성</vt:lpstr>
      <vt:lpstr>Custom Gridset 생성</vt:lpstr>
      <vt:lpstr>Tile Layer 설정 1</vt:lpstr>
      <vt:lpstr>Tile Layer 설정 2</vt:lpstr>
      <vt:lpstr>OpenLayers3에서 확인</vt:lpstr>
      <vt:lpstr>OpenLayers3에서 확인</vt:lpstr>
      <vt:lpstr>OpenLayers3에서 확인</vt:lpstr>
      <vt:lpstr>OpenLayers3에서 확인</vt:lpstr>
      <vt:lpstr>OpenLayers3에서 확인</vt:lpstr>
      <vt:lpstr>마무리</vt:lpstr>
      <vt:lpstr>오픈소스 참여하기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MapPlus</dc:creator>
  <cp:lastModifiedBy>Minpa Lee</cp:lastModifiedBy>
  <cp:revision>2371</cp:revision>
  <dcterms:modified xsi:type="dcterms:W3CDTF">2016-09-05T15:12:03Z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TC060874521042</vt:lpwstr>
  </property>
</Properties>
</file>